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g+4/LVrOzslvre9O5YrF2D0Twz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C0ED0D-2602-4502-A72B-EF904BC86083}">
  <a:tblStyle styleId="{7CC0ED0D-2602-4502-A72B-EF904BC860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680c165a6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2a680c165a6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a680c165a6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680c165a6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a680c165a6_0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0F0F0F"/>
              </a:buClr>
              <a:buSzPts val="1200"/>
              <a:buFont typeface="Roboto"/>
              <a:buChar char="●"/>
            </a:pPr>
            <a:r>
              <a:t/>
            </a:r>
            <a:endParaRPr>
              <a:solidFill>
                <a:srgbClr val="0F0F0F"/>
              </a:solidFill>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US" sz="1750">
                <a:solidFill>
                  <a:srgbClr val="0F0F0F"/>
                </a:solidFill>
                <a:latin typeface="Roboto"/>
                <a:ea typeface="Roboto"/>
                <a:cs typeface="Roboto"/>
                <a:sym typeface="Roboto"/>
              </a:rPr>
              <a:t>Interpretation:</a:t>
            </a:r>
            <a:endParaRPr b="1" sz="1750">
              <a:solidFill>
                <a:srgbClr val="0F0F0F"/>
              </a:solidFill>
              <a:latin typeface="Roboto"/>
              <a:ea typeface="Roboto"/>
              <a:cs typeface="Roboto"/>
              <a:sym typeface="Roboto"/>
            </a:endParaRPr>
          </a:p>
          <a:p>
            <a:pPr indent="-304800" lvl="0" marL="457200" rtl="0" algn="l">
              <a:lnSpc>
                <a:spcPct val="115000"/>
              </a:lnSpc>
              <a:spcBef>
                <a:spcPts val="400"/>
              </a:spcBef>
              <a:spcAft>
                <a:spcPts val="0"/>
              </a:spcAft>
              <a:buClr>
                <a:srgbClr val="0F0F0F"/>
              </a:buClr>
              <a:buSzPts val="1200"/>
              <a:buFont typeface="Roboto"/>
              <a:buChar char="●"/>
            </a:pPr>
            <a:r>
              <a:rPr lang="en-US">
                <a:solidFill>
                  <a:srgbClr val="0F0F0F"/>
                </a:solidFill>
                <a:latin typeface="Roboto"/>
                <a:ea typeface="Roboto"/>
                <a:cs typeface="Roboto"/>
                <a:sym typeface="Roboto"/>
              </a:rPr>
              <a:t>The Breusch-Pagan test now yields a p-value of approximately 0.0716, which is higher than the typical alpha level of 0.05. This suggests that the null hypothesis of homoscedasticity (constant variance of residuals) cannot be rejected at the 5% significance level.</a:t>
            </a:r>
            <a:endParaRPr>
              <a:solidFill>
                <a:srgbClr val="0F0F0F"/>
              </a:solidFill>
              <a:latin typeface="Roboto"/>
              <a:ea typeface="Roboto"/>
              <a:cs typeface="Roboto"/>
              <a:sym typeface="Roboto"/>
            </a:endParaRPr>
          </a:p>
          <a:p>
            <a:pPr indent="-304800" lvl="0" marL="457200" rtl="0" algn="l">
              <a:lnSpc>
                <a:spcPct val="115000"/>
              </a:lnSpc>
              <a:spcBef>
                <a:spcPts val="0"/>
              </a:spcBef>
              <a:spcAft>
                <a:spcPts val="0"/>
              </a:spcAft>
              <a:buClr>
                <a:srgbClr val="0F0F0F"/>
              </a:buClr>
              <a:buSzPts val="1200"/>
              <a:buFont typeface="Roboto"/>
              <a:buChar char="●"/>
            </a:pPr>
            <a:r>
              <a:rPr lang="en-US">
                <a:solidFill>
                  <a:srgbClr val="0F0F0F"/>
                </a:solidFill>
                <a:latin typeface="Roboto"/>
                <a:ea typeface="Roboto"/>
                <a:cs typeface="Roboto"/>
                <a:sym typeface="Roboto"/>
              </a:rPr>
              <a:t>The results indicate an improvement in terms of homoscedasticity compared to the previous model (without the log transformation). The higher p-value here suggests less evidence of heteroscedasticity in the residuals of the regression model with the log-transformed dependent variable.</a:t>
            </a:r>
            <a:endParaRPr>
              <a:solidFill>
                <a:srgbClr val="0F0F0F"/>
              </a:solidFill>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US" sz="1750">
                <a:solidFill>
                  <a:srgbClr val="0F0F0F"/>
                </a:solidFill>
                <a:latin typeface="Roboto"/>
                <a:ea typeface="Roboto"/>
                <a:cs typeface="Roboto"/>
                <a:sym typeface="Roboto"/>
              </a:rPr>
              <a:t>Conclusion:</a:t>
            </a:r>
            <a:endParaRPr b="1" sz="1750">
              <a:solidFill>
                <a:srgbClr val="0F0F0F"/>
              </a:solidFill>
              <a:latin typeface="Roboto"/>
              <a:ea typeface="Roboto"/>
              <a:cs typeface="Roboto"/>
              <a:sym typeface="Roboto"/>
            </a:endParaRPr>
          </a:p>
          <a:p>
            <a:pPr indent="-304800" lvl="0" marL="457200" rtl="0" algn="l">
              <a:lnSpc>
                <a:spcPct val="115000"/>
              </a:lnSpc>
              <a:spcBef>
                <a:spcPts val="400"/>
              </a:spcBef>
              <a:spcAft>
                <a:spcPts val="0"/>
              </a:spcAft>
              <a:buClr>
                <a:srgbClr val="0F0F0F"/>
              </a:buClr>
              <a:buSzPts val="1200"/>
              <a:buFont typeface="Roboto"/>
              <a:buChar char="●"/>
            </a:pPr>
            <a:r>
              <a:rPr lang="en-US">
                <a:solidFill>
                  <a:srgbClr val="0F0F0F"/>
                </a:solidFill>
                <a:latin typeface="Roboto"/>
                <a:ea typeface="Roboto"/>
                <a:cs typeface="Roboto"/>
                <a:sym typeface="Roboto"/>
              </a:rPr>
              <a:t>The log transformation of the 'salary' variable appears to have helped in addressing the issue of heteroscedasticity in your regression model.</a:t>
            </a:r>
            <a:endParaRPr>
              <a:solidFill>
                <a:srgbClr val="0F0F0F"/>
              </a:solidFill>
              <a:latin typeface="Roboto"/>
              <a:ea typeface="Roboto"/>
              <a:cs typeface="Roboto"/>
              <a:sym typeface="Roboto"/>
            </a:endParaRPr>
          </a:p>
          <a:p>
            <a:pPr indent="-304800" lvl="0" marL="457200" rtl="0" algn="l">
              <a:lnSpc>
                <a:spcPct val="115000"/>
              </a:lnSpc>
              <a:spcBef>
                <a:spcPts val="0"/>
              </a:spcBef>
              <a:spcAft>
                <a:spcPts val="0"/>
              </a:spcAft>
              <a:buClr>
                <a:srgbClr val="0F0F0F"/>
              </a:buClr>
              <a:buSzPts val="1200"/>
              <a:buFont typeface="Roboto"/>
              <a:buChar char="●"/>
            </a:pPr>
            <a:r>
              <a:rPr lang="en-US">
                <a:solidFill>
                  <a:srgbClr val="0F0F0F"/>
                </a:solidFill>
                <a:latin typeface="Roboto"/>
                <a:ea typeface="Roboto"/>
                <a:cs typeface="Roboto"/>
                <a:sym typeface="Roboto"/>
              </a:rPr>
              <a:t>It's important to keep in mind that while this transformation improved homoscedasticity, you should always consider the overall fit and predictive power of the model and ensure that the transformed model still makes sense in the context of your data and research question. ​</a:t>
            </a:r>
            <a:endParaRPr>
              <a:solidFill>
                <a:srgbClr val="0F0F0F"/>
              </a:solidFill>
              <a:latin typeface="Roboto"/>
              <a:ea typeface="Roboto"/>
              <a:cs typeface="Roboto"/>
              <a:sym typeface="Roboto"/>
            </a:endParaRPr>
          </a:p>
          <a:p>
            <a:pPr indent="0" lvl="0" marL="0" rtl="0" algn="l">
              <a:spcBef>
                <a:spcPts val="0"/>
              </a:spcBef>
              <a:spcAft>
                <a:spcPts val="0"/>
              </a:spcAft>
              <a:buNone/>
            </a:pPr>
            <a:r>
              <a:t/>
            </a:r>
            <a:endParaRPr/>
          </a:p>
        </p:txBody>
      </p:sp>
      <p:sp>
        <p:nvSpPr>
          <p:cNvPr id="281" name="Google Shape;281;g2a680c165a6_0_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d57afe11d_7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1ed57afe11d_7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0F0F0F"/>
              </a:buClr>
              <a:buSzPts val="1200"/>
              <a:buFont typeface="Roboto"/>
              <a:buChar char="●"/>
            </a:pPr>
            <a:r>
              <a:t/>
            </a:r>
            <a:endParaRPr>
              <a:solidFill>
                <a:srgbClr val="0F0F0F"/>
              </a:solidFill>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US" sz="1750">
                <a:solidFill>
                  <a:srgbClr val="0F0F0F"/>
                </a:solidFill>
                <a:latin typeface="Roboto"/>
                <a:ea typeface="Roboto"/>
                <a:cs typeface="Roboto"/>
                <a:sym typeface="Roboto"/>
              </a:rPr>
              <a:t>Interpretation:</a:t>
            </a:r>
            <a:endParaRPr b="1" sz="1750">
              <a:solidFill>
                <a:srgbClr val="0F0F0F"/>
              </a:solidFill>
              <a:latin typeface="Roboto"/>
              <a:ea typeface="Roboto"/>
              <a:cs typeface="Roboto"/>
              <a:sym typeface="Roboto"/>
            </a:endParaRPr>
          </a:p>
          <a:p>
            <a:pPr indent="-304800" lvl="0" marL="457200" rtl="0" algn="l">
              <a:lnSpc>
                <a:spcPct val="115000"/>
              </a:lnSpc>
              <a:spcBef>
                <a:spcPts val="400"/>
              </a:spcBef>
              <a:spcAft>
                <a:spcPts val="0"/>
              </a:spcAft>
              <a:buClr>
                <a:srgbClr val="0F0F0F"/>
              </a:buClr>
              <a:buSzPts val="1200"/>
              <a:buFont typeface="Roboto"/>
              <a:buChar char="●"/>
            </a:pPr>
            <a:r>
              <a:rPr lang="en-US">
                <a:solidFill>
                  <a:srgbClr val="0F0F0F"/>
                </a:solidFill>
                <a:latin typeface="Roboto"/>
                <a:ea typeface="Roboto"/>
                <a:cs typeface="Roboto"/>
                <a:sym typeface="Roboto"/>
              </a:rPr>
              <a:t>The Breusch-Pagan test now yields a p-value of approximately 0.0716, which is higher than the typical alpha level of 0.05. This suggests that the null hypothesis of homoscedasticity (constant variance of residuals) cannot be rejected at the 5% significance level.</a:t>
            </a:r>
            <a:endParaRPr>
              <a:solidFill>
                <a:srgbClr val="0F0F0F"/>
              </a:solidFill>
              <a:latin typeface="Roboto"/>
              <a:ea typeface="Roboto"/>
              <a:cs typeface="Roboto"/>
              <a:sym typeface="Roboto"/>
            </a:endParaRPr>
          </a:p>
          <a:p>
            <a:pPr indent="-304800" lvl="0" marL="457200" rtl="0" algn="l">
              <a:lnSpc>
                <a:spcPct val="115000"/>
              </a:lnSpc>
              <a:spcBef>
                <a:spcPts val="0"/>
              </a:spcBef>
              <a:spcAft>
                <a:spcPts val="0"/>
              </a:spcAft>
              <a:buClr>
                <a:srgbClr val="0F0F0F"/>
              </a:buClr>
              <a:buSzPts val="1200"/>
              <a:buFont typeface="Roboto"/>
              <a:buChar char="●"/>
            </a:pPr>
            <a:r>
              <a:rPr lang="en-US">
                <a:solidFill>
                  <a:srgbClr val="0F0F0F"/>
                </a:solidFill>
                <a:latin typeface="Roboto"/>
                <a:ea typeface="Roboto"/>
                <a:cs typeface="Roboto"/>
                <a:sym typeface="Roboto"/>
              </a:rPr>
              <a:t>The results indicate an improvement in terms of homoscedasticity compared to the previous model (without the log transformation). The higher p-value here suggests less evidence of heteroscedasticity in the residuals of the regression model with the log-transformed dependent variable.</a:t>
            </a:r>
            <a:endParaRPr>
              <a:solidFill>
                <a:srgbClr val="0F0F0F"/>
              </a:solidFill>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b="1" lang="en-US" sz="1750">
                <a:solidFill>
                  <a:srgbClr val="0F0F0F"/>
                </a:solidFill>
                <a:latin typeface="Roboto"/>
                <a:ea typeface="Roboto"/>
                <a:cs typeface="Roboto"/>
                <a:sym typeface="Roboto"/>
              </a:rPr>
              <a:t>Conclusion:</a:t>
            </a:r>
            <a:endParaRPr b="1" sz="1750">
              <a:solidFill>
                <a:srgbClr val="0F0F0F"/>
              </a:solidFill>
              <a:latin typeface="Roboto"/>
              <a:ea typeface="Roboto"/>
              <a:cs typeface="Roboto"/>
              <a:sym typeface="Roboto"/>
            </a:endParaRPr>
          </a:p>
          <a:p>
            <a:pPr indent="-304800" lvl="0" marL="457200" rtl="0" algn="l">
              <a:lnSpc>
                <a:spcPct val="115000"/>
              </a:lnSpc>
              <a:spcBef>
                <a:spcPts val="400"/>
              </a:spcBef>
              <a:spcAft>
                <a:spcPts val="0"/>
              </a:spcAft>
              <a:buClr>
                <a:srgbClr val="0F0F0F"/>
              </a:buClr>
              <a:buSzPts val="1200"/>
              <a:buFont typeface="Roboto"/>
              <a:buChar char="●"/>
            </a:pPr>
            <a:r>
              <a:rPr lang="en-US">
                <a:solidFill>
                  <a:srgbClr val="0F0F0F"/>
                </a:solidFill>
                <a:latin typeface="Roboto"/>
                <a:ea typeface="Roboto"/>
                <a:cs typeface="Roboto"/>
                <a:sym typeface="Roboto"/>
              </a:rPr>
              <a:t>The log transformation of the 'salary' variable appears to have helped in addressing the issue of heteroscedasticity in your regression model.</a:t>
            </a:r>
            <a:endParaRPr>
              <a:solidFill>
                <a:srgbClr val="0F0F0F"/>
              </a:solidFill>
              <a:latin typeface="Roboto"/>
              <a:ea typeface="Roboto"/>
              <a:cs typeface="Roboto"/>
              <a:sym typeface="Roboto"/>
            </a:endParaRPr>
          </a:p>
          <a:p>
            <a:pPr indent="-304800" lvl="0" marL="457200" rtl="0" algn="l">
              <a:lnSpc>
                <a:spcPct val="115000"/>
              </a:lnSpc>
              <a:spcBef>
                <a:spcPts val="0"/>
              </a:spcBef>
              <a:spcAft>
                <a:spcPts val="0"/>
              </a:spcAft>
              <a:buClr>
                <a:srgbClr val="0F0F0F"/>
              </a:buClr>
              <a:buSzPts val="1200"/>
              <a:buFont typeface="Roboto"/>
              <a:buChar char="●"/>
            </a:pPr>
            <a:r>
              <a:rPr lang="en-US">
                <a:solidFill>
                  <a:srgbClr val="0F0F0F"/>
                </a:solidFill>
                <a:latin typeface="Roboto"/>
                <a:ea typeface="Roboto"/>
                <a:cs typeface="Roboto"/>
                <a:sym typeface="Roboto"/>
              </a:rPr>
              <a:t>It's important to keep in mind that while this transformation improved homoscedasticity, you should always consider the overall fit and predictive power of the model and ensure that the transformed model still makes sense in the context of your data and research question. ​</a:t>
            </a:r>
            <a:endParaRPr>
              <a:solidFill>
                <a:srgbClr val="0F0F0F"/>
              </a:solidFill>
              <a:latin typeface="Roboto"/>
              <a:ea typeface="Roboto"/>
              <a:cs typeface="Roboto"/>
              <a:sym typeface="Roboto"/>
            </a:endParaRPr>
          </a:p>
          <a:p>
            <a:pPr indent="0" lvl="0" marL="0" rtl="0" algn="l">
              <a:spcBef>
                <a:spcPts val="0"/>
              </a:spcBef>
              <a:spcAft>
                <a:spcPts val="0"/>
              </a:spcAft>
              <a:buNone/>
            </a:pPr>
            <a:r>
              <a:t/>
            </a:r>
            <a:endParaRPr/>
          </a:p>
        </p:txBody>
      </p:sp>
      <p:sp>
        <p:nvSpPr>
          <p:cNvPr id="295" name="Google Shape;295;g1ed57afe11d_7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d57afe11d_6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1ed57afe11d_6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endParaRPr/>
          </a:p>
        </p:txBody>
      </p:sp>
      <p:sp>
        <p:nvSpPr>
          <p:cNvPr id="307" name="Google Shape;307;g1ed57afe11d_6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ed57afe11d_6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1ed57afe11d_6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a:t>
            </a:r>
            <a:endParaRPr/>
          </a:p>
        </p:txBody>
      </p:sp>
      <p:sp>
        <p:nvSpPr>
          <p:cNvPr id="317" name="Google Shape;317;g1ed57afe11d_6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d57afe11d_6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1ed57afe11d_6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a:t>
            </a:r>
            <a:endParaRPr/>
          </a:p>
        </p:txBody>
      </p:sp>
      <p:sp>
        <p:nvSpPr>
          <p:cNvPr id="331" name="Google Shape;331;g1ed57afe11d_6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ed57afe11d_6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1ed57afe11d_6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4</a:t>
            </a:r>
            <a:endParaRPr/>
          </a:p>
        </p:txBody>
      </p:sp>
      <p:sp>
        <p:nvSpPr>
          <p:cNvPr id="346" name="Google Shape;346;g1ed57afe11d_6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d57afe11d_6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1ed57afe11d_6_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5</a:t>
            </a:r>
            <a:endParaRPr/>
          </a:p>
        </p:txBody>
      </p:sp>
      <p:sp>
        <p:nvSpPr>
          <p:cNvPr id="362" name="Google Shape;362;g1ed57afe11d_6_1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d57afe11d_6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1ed57afe11d_6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6</a:t>
            </a:r>
            <a:endParaRPr/>
          </a:p>
        </p:txBody>
      </p:sp>
      <p:sp>
        <p:nvSpPr>
          <p:cNvPr id="378" name="Google Shape;378;g1ed57afe11d_6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d57afe11d_6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1ed57afe11d_6_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7</a:t>
            </a:r>
            <a:endParaRPr/>
          </a:p>
          <a:p>
            <a:pPr indent="0" lvl="0" marL="0" rtl="0" algn="l">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6</a:t>
            </a:r>
            <a:endParaRPr/>
          </a:p>
        </p:txBody>
      </p:sp>
      <p:sp>
        <p:nvSpPr>
          <p:cNvPr id="395" name="Google Shape;395;g1ed57afe11d_6_2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ca33ef29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28ca33ef295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8ca33ef295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ed57afe11d_6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1ed57afe11d_6_2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8</a:t>
            </a:r>
            <a:endParaRPr/>
          </a:p>
        </p:txBody>
      </p:sp>
      <p:sp>
        <p:nvSpPr>
          <p:cNvPr id="407" name="Google Shape;407;g1ed57afe11d_6_2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d57afe11d_4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1ed57afe11d_4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8</a:t>
            </a:r>
            <a:endParaRPr/>
          </a:p>
        </p:txBody>
      </p:sp>
      <p:sp>
        <p:nvSpPr>
          <p:cNvPr id="425" name="Google Shape;425;g1ed57afe11d_4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ed57afe11d_4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1ed57afe11d_4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8</a:t>
            </a:r>
            <a:endParaRPr/>
          </a:p>
        </p:txBody>
      </p:sp>
      <p:sp>
        <p:nvSpPr>
          <p:cNvPr id="439" name="Google Shape;439;g1ed57afe11d_4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d57afe11d_6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1ed57afe11d_6_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1ed57afe11d_6_2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d57afe11d_6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1ed57afe11d_6_2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1ed57afe11d_6_2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d57afe11d_6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1ed57afe11d_6_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g1ed57afe11d_6_2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ed57afe11d_6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1ed57afe11d_6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g1ed57afe11d_6_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ed57afe11d_6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1ed57afe11d_6_3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g1ed57afe11d_6_3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ed57afe11d_6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1ed57afe11d_6_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12</a:t>
            </a:r>
            <a:endParaRPr/>
          </a:p>
        </p:txBody>
      </p:sp>
      <p:sp>
        <p:nvSpPr>
          <p:cNvPr id="517" name="Google Shape;517;g1ed57afe11d_6_3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c6499e1d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c6499e1d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1ec6499e1d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680c165a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2a680c165a6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2a680c165a6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d57afe11d_7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ed57afe11d_7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ed57afe11d_7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680c165a6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a680c165a6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a680c165a6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680c165a6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2a680c165a6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2a680c165a6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680c165a6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2a680c165a6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a680c165a6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3"/>
          <p:cNvSpPr/>
          <p:nvPr>
            <p:ph idx="2" type="pic"/>
          </p:nvPr>
        </p:nvSpPr>
        <p:spPr>
          <a:xfrm>
            <a:off x="5183188" y="987425"/>
            <a:ext cx="6172200" cy="4873625"/>
          </a:xfrm>
          <a:prstGeom prst="rect">
            <a:avLst/>
          </a:prstGeom>
          <a:noFill/>
          <a:ln>
            <a:noFill/>
          </a:ln>
        </p:spPr>
      </p:sp>
      <p:sp>
        <p:nvSpPr>
          <p:cNvPr id="69" name="Google Shape;69;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91" name="Shape 9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2" name="Shape 92"/>
        <p:cNvGrpSpPr/>
        <p:nvPr/>
      </p:nvGrpSpPr>
      <p:grpSpPr>
        <a:xfrm>
          <a:off x="0" y="0"/>
          <a:ext cx="0" cy="0"/>
          <a:chOff x="0" y="0"/>
          <a:chExt cx="0" cy="0"/>
        </a:xfrm>
      </p:grpSpPr>
      <p:sp>
        <p:nvSpPr>
          <p:cNvPr id="93" name="Google Shape;93;g1ed57afe11d_6_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g1ed57afe11d_6_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5" name="Google Shape;95;g1ed57afe11d_6_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6" name="Google Shape;96;g1ed57afe11d_6_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g1ed57afe11d_6_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g1ed57afe11d_6_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g1ed57afe11d_6_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g1ed57afe11d_6_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 name="Google Shape;102;g1ed57afe11d_6_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g1ed57afe11d_6_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1ed57afe11d_6_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5" name="Shape 105"/>
        <p:cNvGrpSpPr/>
        <p:nvPr/>
      </p:nvGrpSpPr>
      <p:grpSpPr>
        <a:xfrm>
          <a:off x="0" y="0"/>
          <a:ext cx="0" cy="0"/>
          <a:chOff x="0" y="0"/>
          <a:chExt cx="0" cy="0"/>
        </a:xfrm>
      </p:grpSpPr>
      <p:sp>
        <p:nvSpPr>
          <p:cNvPr id="106" name="Google Shape;106;g1ed57afe11d_6_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1ed57afe11d_6_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g1ed57afe11d_6_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g1ed57afe11d_6_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g1ed57afe11d_6_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sp>
        <p:nvSpPr>
          <p:cNvPr id="112" name="Google Shape;112;g1ed57afe11d_6_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1ed57afe11d_6_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4" name="Google Shape;114;g1ed57afe11d_6_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g1ed57afe11d_6_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g1ed57afe11d_6_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7" name="Shape 117"/>
        <p:cNvGrpSpPr/>
        <p:nvPr/>
      </p:nvGrpSpPr>
      <p:grpSpPr>
        <a:xfrm>
          <a:off x="0" y="0"/>
          <a:ext cx="0" cy="0"/>
          <a:chOff x="0" y="0"/>
          <a:chExt cx="0" cy="0"/>
        </a:xfrm>
      </p:grpSpPr>
      <p:sp>
        <p:nvSpPr>
          <p:cNvPr id="118" name="Google Shape;118;g1ed57afe11d_6_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g1ed57afe11d_6_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g1ed57afe11d_6_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g1ed57afe11d_6_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1ed57afe11d_6_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g1ed57afe11d_6_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4" name="Shape 124"/>
        <p:cNvGrpSpPr/>
        <p:nvPr/>
      </p:nvGrpSpPr>
      <p:grpSpPr>
        <a:xfrm>
          <a:off x="0" y="0"/>
          <a:ext cx="0" cy="0"/>
          <a:chOff x="0" y="0"/>
          <a:chExt cx="0" cy="0"/>
        </a:xfrm>
      </p:grpSpPr>
      <p:sp>
        <p:nvSpPr>
          <p:cNvPr id="125" name="Google Shape;125;g1ed57afe11d_6_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1ed57afe11d_6_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7" name="Google Shape;127;g1ed57afe11d_6_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g1ed57afe11d_6_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9" name="Google Shape;129;g1ed57afe11d_6_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g1ed57afe11d_6_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g1ed57afe11d_6_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1ed57afe11d_6_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g1ed57afe11d_6_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1ed57afe11d_6_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1ed57afe11d_6_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g1ed57afe11d_6_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g1ed57afe11d_6_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g1ed57afe11d_6_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g1ed57afe11d_6_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2" name="Shape 142"/>
        <p:cNvGrpSpPr/>
        <p:nvPr/>
      </p:nvGrpSpPr>
      <p:grpSpPr>
        <a:xfrm>
          <a:off x="0" y="0"/>
          <a:ext cx="0" cy="0"/>
          <a:chOff x="0" y="0"/>
          <a:chExt cx="0" cy="0"/>
        </a:xfrm>
      </p:grpSpPr>
      <p:sp>
        <p:nvSpPr>
          <p:cNvPr id="143" name="Google Shape;143;g1ed57afe11d_6_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g1ed57afe11d_6_57"/>
          <p:cNvSpPr/>
          <p:nvPr>
            <p:ph idx="2" type="pic"/>
          </p:nvPr>
        </p:nvSpPr>
        <p:spPr>
          <a:xfrm>
            <a:off x="5183188" y="987425"/>
            <a:ext cx="6172200" cy="4873625"/>
          </a:xfrm>
          <a:prstGeom prst="rect">
            <a:avLst/>
          </a:prstGeom>
          <a:noFill/>
          <a:ln>
            <a:noFill/>
          </a:ln>
        </p:spPr>
      </p:sp>
      <p:sp>
        <p:nvSpPr>
          <p:cNvPr id="145" name="Google Shape;145;g1ed57afe11d_6_5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6" name="Google Shape;146;g1ed57afe11d_6_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g1ed57afe11d_6_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g1ed57afe11d_6_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9" name="Shape 149"/>
        <p:cNvGrpSpPr/>
        <p:nvPr/>
      </p:nvGrpSpPr>
      <p:grpSpPr>
        <a:xfrm>
          <a:off x="0" y="0"/>
          <a:ext cx="0" cy="0"/>
          <a:chOff x="0" y="0"/>
          <a:chExt cx="0" cy="0"/>
        </a:xfrm>
      </p:grpSpPr>
      <p:sp>
        <p:nvSpPr>
          <p:cNvPr id="150" name="Google Shape;150;g1ed57afe11d_6_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1ed57afe11d_6_6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g1ed57afe11d_6_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g1ed57afe11d_6_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1ed57afe11d_6_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5" name="Shape 155"/>
        <p:cNvGrpSpPr/>
        <p:nvPr/>
      </p:nvGrpSpPr>
      <p:grpSpPr>
        <a:xfrm>
          <a:off x="0" y="0"/>
          <a:ext cx="0" cy="0"/>
          <a:chOff x="0" y="0"/>
          <a:chExt cx="0" cy="0"/>
        </a:xfrm>
      </p:grpSpPr>
      <p:sp>
        <p:nvSpPr>
          <p:cNvPr id="156" name="Google Shape;156;g1ed57afe11d_6_7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g1ed57afe11d_6_7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g1ed57afe11d_6_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g1ed57afe11d_6_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g1ed57afe11d_6_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g1ed57afe11d_6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7" name="Google Shape;87;g1ed57afe11d_6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g1ed57afe11d_6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g1ed57afe11d_6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0" name="Google Shape;90;g1ed57afe11d_6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hyperlink" Target="https://www.kaggle.com/datasets/moazzimalibhatti/co2-emission-by-countries-year-wise-17502022" TargetMode="External"/><Relationship Id="rId6" Type="http://schemas.openxmlformats.org/officeDocument/2006/relationships/image" Target="../media/image23.png"/><Relationship Id="rId7"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0.png"/></Relationships>
</file>

<file path=ppt/slides/_rels/slide16.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1.png"/><Relationship Id="rId9" Type="http://schemas.openxmlformats.org/officeDocument/2006/relationships/image" Target="../media/image30.png"/><Relationship Id="rId5" Type="http://schemas.openxmlformats.org/officeDocument/2006/relationships/image" Target="../media/image13.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5.jpg"/><Relationship Id="rId4" Type="http://schemas.openxmlformats.org/officeDocument/2006/relationships/image" Target="../media/image1.png"/><Relationship Id="rId9"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29.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1.png"/><Relationship Id="rId9" Type="http://schemas.openxmlformats.org/officeDocument/2006/relationships/image" Target="../media/image43.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8.png"/><Relationship Id="rId8"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1.png"/><Relationship Id="rId5" Type="http://schemas.openxmlformats.org/officeDocument/2006/relationships/image" Target="../media/image39.png"/><Relationship Id="rId6"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image" Target="../media/image57.png"/><Relationship Id="rId6"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image" Target="../media/image60.png"/><Relationship Id="rId6"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image" Target="../media/image63.png"/><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1.png"/><Relationship Id="rId5"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16x9_campus5.jpg" id="166" name="Google Shape;166;p1"/>
          <p:cNvPicPr preferRelativeResize="0"/>
          <p:nvPr/>
        </p:nvPicPr>
        <p:blipFill rotWithShape="1">
          <a:blip r:embed="rId3">
            <a:alphaModFix/>
          </a:blip>
          <a:srcRect b="20233" l="0" r="19166" t="1"/>
          <a:stretch/>
        </p:blipFill>
        <p:spPr>
          <a:xfrm>
            <a:off x="1" y="0"/>
            <a:ext cx="12192000" cy="6767425"/>
          </a:xfrm>
          <a:prstGeom prst="rect">
            <a:avLst/>
          </a:prstGeom>
          <a:noFill/>
          <a:ln>
            <a:noFill/>
          </a:ln>
        </p:spPr>
      </p:pic>
      <p:sp>
        <p:nvSpPr>
          <p:cNvPr id="167" name="Google Shape;167;p1"/>
          <p:cNvSpPr txBox="1"/>
          <p:nvPr/>
        </p:nvSpPr>
        <p:spPr>
          <a:xfrm>
            <a:off x="0" y="-63530"/>
            <a:ext cx="12192000" cy="345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US" sz="4267" u="none" cap="none" strike="noStrike">
                <a:solidFill>
                  <a:srgbClr val="1A2C64"/>
                </a:solidFill>
                <a:latin typeface="Calibri"/>
                <a:ea typeface="Calibri"/>
                <a:cs typeface="Calibri"/>
                <a:sym typeface="Calibri"/>
              </a:rPr>
              <a:t>Linear Regression</a:t>
            </a:r>
            <a:endParaRPr b="0" i="1" sz="2400" u="none" cap="none" strike="noStrike">
              <a:solidFill>
                <a:srgbClr val="1A2C64"/>
              </a:solidFill>
              <a:latin typeface="Calibri"/>
              <a:ea typeface="Calibri"/>
              <a:cs typeface="Calibri"/>
              <a:sym typeface="Calibri"/>
            </a:endParaRPr>
          </a:p>
          <a:p>
            <a:pPr indent="0" lvl="0" marL="0" marR="0" rtl="0" algn="ctr">
              <a:spcBef>
                <a:spcPts val="0"/>
              </a:spcBef>
              <a:spcAft>
                <a:spcPts val="0"/>
              </a:spcAft>
              <a:buNone/>
            </a:pPr>
            <a:r>
              <a:rPr b="0" i="1" lang="en-US" sz="2800" u="none" cap="none" strike="noStrike">
                <a:solidFill>
                  <a:srgbClr val="1A2C64"/>
                </a:solidFill>
                <a:latin typeface="Calibri"/>
                <a:ea typeface="Calibri"/>
                <a:cs typeface="Calibri"/>
                <a:sym typeface="Calibri"/>
              </a:rPr>
              <a:t>Group 1  </a:t>
            </a:r>
            <a:r>
              <a:rPr i="1" lang="en-US" sz="2800">
                <a:solidFill>
                  <a:srgbClr val="1A2C64"/>
                </a:solidFill>
                <a:latin typeface="Calibri"/>
                <a:ea typeface="Calibri"/>
                <a:cs typeface="Calibri"/>
                <a:sym typeface="Calibri"/>
              </a:rPr>
              <a:t>Final Project</a:t>
            </a:r>
            <a:endParaRPr i="1" sz="2800">
              <a:solidFill>
                <a:srgbClr val="1A2C64"/>
              </a:solidFill>
              <a:latin typeface="Calibri"/>
              <a:ea typeface="Calibri"/>
              <a:cs typeface="Calibri"/>
              <a:sym typeface="Calibri"/>
            </a:endParaRPr>
          </a:p>
          <a:p>
            <a:pPr indent="0" lvl="0" marL="0" marR="0" rtl="0" algn="ctr">
              <a:spcBef>
                <a:spcPts val="0"/>
              </a:spcBef>
              <a:spcAft>
                <a:spcPts val="0"/>
              </a:spcAft>
              <a:buNone/>
            </a:pPr>
            <a:r>
              <a:t/>
            </a:r>
            <a:endParaRPr i="1" sz="2800">
              <a:solidFill>
                <a:srgbClr val="1A2C64"/>
              </a:solidFill>
              <a:latin typeface="Calibri"/>
              <a:ea typeface="Calibri"/>
              <a:cs typeface="Calibri"/>
              <a:sym typeface="Calibri"/>
            </a:endParaRPr>
          </a:p>
          <a:p>
            <a:pPr indent="0" lvl="0" marL="0" marR="0" rtl="0" algn="ctr">
              <a:spcBef>
                <a:spcPts val="0"/>
              </a:spcBef>
              <a:spcAft>
                <a:spcPts val="0"/>
              </a:spcAft>
              <a:buNone/>
            </a:pPr>
            <a:r>
              <a:rPr b="0" i="1" lang="en-US" sz="2400" u="none" cap="none" strike="noStrike">
                <a:solidFill>
                  <a:srgbClr val="1A2C64"/>
                </a:solidFill>
                <a:latin typeface="Calibri"/>
                <a:ea typeface="Calibri"/>
                <a:cs typeface="Calibri"/>
                <a:sym typeface="Calibri"/>
              </a:rPr>
              <a:t>Daniel Harvey | DYH2111</a:t>
            </a:r>
            <a:endParaRPr/>
          </a:p>
          <a:p>
            <a:pPr indent="0" lvl="0" marL="0" marR="0" rtl="0" algn="ctr">
              <a:spcBef>
                <a:spcPts val="0"/>
              </a:spcBef>
              <a:spcAft>
                <a:spcPts val="0"/>
              </a:spcAft>
              <a:buNone/>
            </a:pPr>
            <a:r>
              <a:rPr i="1" lang="en-US" sz="2400">
                <a:solidFill>
                  <a:srgbClr val="1A2C64"/>
                </a:solidFill>
                <a:latin typeface="Calibri"/>
                <a:ea typeface="Calibri"/>
                <a:cs typeface="Calibri"/>
                <a:sym typeface="Calibri"/>
              </a:rPr>
              <a:t>Zhaoyang Li | ZL3327</a:t>
            </a:r>
            <a:endParaRPr/>
          </a:p>
          <a:p>
            <a:pPr indent="0" lvl="0" marL="0" marR="0" rtl="0" algn="ctr">
              <a:spcBef>
                <a:spcPts val="0"/>
              </a:spcBef>
              <a:spcAft>
                <a:spcPts val="0"/>
              </a:spcAft>
              <a:buNone/>
            </a:pPr>
            <a:r>
              <a:rPr i="1" lang="en-US" sz="2400">
                <a:solidFill>
                  <a:srgbClr val="1A2C64"/>
                </a:solidFill>
                <a:latin typeface="Calibri"/>
                <a:ea typeface="Calibri"/>
                <a:cs typeface="Calibri"/>
                <a:sym typeface="Calibri"/>
              </a:rPr>
              <a:t>Tianxiang Zheng | TZ2582</a:t>
            </a:r>
            <a:endParaRPr/>
          </a:p>
          <a:p>
            <a:pPr indent="0" lvl="0" marL="0" marR="0" rtl="0" algn="ctr">
              <a:spcBef>
                <a:spcPts val="0"/>
              </a:spcBef>
              <a:spcAft>
                <a:spcPts val="0"/>
              </a:spcAft>
              <a:buNone/>
            </a:pPr>
            <a:r>
              <a:rPr i="1" lang="en-US" sz="2400">
                <a:solidFill>
                  <a:srgbClr val="1A2C64"/>
                </a:solidFill>
                <a:latin typeface="Calibri"/>
                <a:ea typeface="Calibri"/>
                <a:cs typeface="Calibri"/>
                <a:sym typeface="Calibri"/>
              </a:rPr>
              <a:t>Fangjie Rong | FR2549</a:t>
            </a:r>
            <a:endParaRPr/>
          </a:p>
          <a:p>
            <a:pPr indent="0" lvl="0" marL="0" marR="0" rtl="0" algn="ctr">
              <a:spcBef>
                <a:spcPts val="0"/>
              </a:spcBef>
              <a:spcAft>
                <a:spcPts val="0"/>
              </a:spcAft>
              <a:buNone/>
            </a:pPr>
            <a:r>
              <a:rPr b="0" i="1" lang="en-US" sz="2400" u="none" cap="none" strike="noStrike">
                <a:solidFill>
                  <a:srgbClr val="1A2C64"/>
                </a:solidFill>
                <a:latin typeface="Calibri"/>
                <a:ea typeface="Calibri"/>
                <a:cs typeface="Calibri"/>
                <a:sym typeface="Calibri"/>
              </a:rPr>
              <a:t>Professor Jeonghoe Lee</a:t>
            </a:r>
            <a:endParaRPr/>
          </a:p>
        </p:txBody>
      </p:sp>
      <p:sp>
        <p:nvSpPr>
          <p:cNvPr id="168" name="Google Shape;168;p1"/>
          <p:cNvSpPr/>
          <p:nvPr/>
        </p:nvSpPr>
        <p:spPr>
          <a:xfrm>
            <a:off x="0" y="6221355"/>
            <a:ext cx="12192000" cy="609600"/>
          </a:xfrm>
          <a:prstGeom prst="rect">
            <a:avLst/>
          </a:prstGeom>
          <a:solidFill>
            <a:srgbClr val="1A2C64"/>
          </a:solidFill>
          <a:ln>
            <a:noFill/>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7CAAC"/>
              </a:solidFill>
              <a:latin typeface="Calibri"/>
              <a:ea typeface="Calibri"/>
              <a:cs typeface="Calibri"/>
              <a:sym typeface="Calibri"/>
            </a:endParaRPr>
          </a:p>
        </p:txBody>
      </p:sp>
      <p:pic>
        <p:nvPicPr>
          <p:cNvPr id="169" name="Google Shape;169;p1"/>
          <p:cNvPicPr preferRelativeResize="0"/>
          <p:nvPr/>
        </p:nvPicPr>
        <p:blipFill rotWithShape="1">
          <a:blip r:embed="rId4">
            <a:alphaModFix/>
          </a:blip>
          <a:srcRect b="41666" l="0" r="29122" t="0"/>
          <a:stretch/>
        </p:blipFill>
        <p:spPr>
          <a:xfrm>
            <a:off x="9482667" y="6299213"/>
            <a:ext cx="2573867" cy="420017"/>
          </a:xfrm>
          <a:prstGeom prst="rect">
            <a:avLst/>
          </a:prstGeom>
          <a:noFill/>
          <a:ln>
            <a:noFill/>
          </a:ln>
        </p:spPr>
      </p:pic>
      <p:sp>
        <p:nvSpPr>
          <p:cNvPr id="170" name="Google Shape;170;p1"/>
          <p:cNvSpPr txBox="1"/>
          <p:nvPr/>
        </p:nvSpPr>
        <p:spPr>
          <a:xfrm>
            <a:off x="-2235200" y="-84666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a680c165a6_0_52"/>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Multicollinearity</a:t>
            </a:r>
            <a:r>
              <a:rPr i="1" lang="en-US" sz="4267">
                <a:solidFill>
                  <a:srgbClr val="1A2C64"/>
                </a:solidFill>
                <a:latin typeface="Calibri"/>
                <a:ea typeface="Calibri"/>
                <a:cs typeface="Calibri"/>
                <a:sym typeface="Calibri"/>
              </a:rPr>
              <a:t> Test</a:t>
            </a:r>
            <a:endParaRPr/>
          </a:p>
        </p:txBody>
      </p:sp>
      <p:sp>
        <p:nvSpPr>
          <p:cNvPr id="272" name="Google Shape;272;g2a680c165a6_0_52"/>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273" name="Google Shape;273;g2a680c165a6_0_52"/>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sp>
        <p:nvSpPr>
          <p:cNvPr id="274" name="Google Shape;274;g2a680c165a6_0_52"/>
          <p:cNvSpPr txBox="1"/>
          <p:nvPr/>
        </p:nvSpPr>
        <p:spPr>
          <a:xfrm>
            <a:off x="226800" y="1191925"/>
            <a:ext cx="11738400" cy="2546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t/>
            </a:r>
            <a:endParaRPr b="1" sz="1500">
              <a:solidFill>
                <a:srgbClr val="1A2C64"/>
              </a:solidFill>
              <a:latin typeface="Calibri"/>
              <a:ea typeface="Calibri"/>
              <a:cs typeface="Calibri"/>
              <a:sym typeface="Calibri"/>
            </a:endParaRPr>
          </a:p>
          <a:p>
            <a:pPr indent="-342900" lvl="0" marL="457200" rtl="0" algn="l">
              <a:lnSpc>
                <a:spcPct val="115000"/>
              </a:lnSpc>
              <a:spcBef>
                <a:spcPts val="0"/>
              </a:spcBef>
              <a:spcAft>
                <a:spcPts val="0"/>
              </a:spcAft>
              <a:buClr>
                <a:srgbClr val="1A2C64"/>
              </a:buClr>
              <a:buSzPts val="1800"/>
              <a:buFont typeface="Calibri"/>
              <a:buChar char="●"/>
            </a:pPr>
            <a:r>
              <a:rPr lang="en-US" sz="1800">
                <a:solidFill>
                  <a:srgbClr val="1A2C64"/>
                </a:solidFill>
                <a:latin typeface="Calibri"/>
                <a:ea typeface="Calibri"/>
                <a:cs typeface="Calibri"/>
                <a:sym typeface="Calibri"/>
              </a:rPr>
              <a:t>1. Correlations(showed before)</a:t>
            </a:r>
            <a:endParaRPr sz="1800">
              <a:solidFill>
                <a:srgbClr val="1A2C64"/>
              </a:solidFill>
              <a:latin typeface="Calibri"/>
              <a:ea typeface="Calibri"/>
              <a:cs typeface="Calibri"/>
              <a:sym typeface="Calibri"/>
            </a:endParaRPr>
          </a:p>
          <a:p>
            <a:pPr indent="-342900" lvl="0" marL="457200" rtl="0" algn="l">
              <a:lnSpc>
                <a:spcPct val="115000"/>
              </a:lnSpc>
              <a:spcBef>
                <a:spcPts val="0"/>
              </a:spcBef>
              <a:spcAft>
                <a:spcPts val="0"/>
              </a:spcAft>
              <a:buClr>
                <a:srgbClr val="1A2C64"/>
              </a:buClr>
              <a:buSzPts val="1800"/>
              <a:buFont typeface="Calibri"/>
              <a:buChar char="●"/>
            </a:pPr>
            <a:r>
              <a:rPr lang="en-US" sz="1800">
                <a:solidFill>
                  <a:srgbClr val="1A2C64"/>
                </a:solidFill>
                <a:latin typeface="Calibri"/>
                <a:ea typeface="Calibri"/>
                <a:cs typeface="Calibri"/>
                <a:sym typeface="Calibri"/>
              </a:rPr>
              <a:t>2. The Variance Inflation Factor (VIF) </a:t>
            </a:r>
            <a:endParaRPr sz="1800">
              <a:solidFill>
                <a:srgbClr val="1A2C64"/>
              </a:solidFill>
              <a:latin typeface="Calibri"/>
              <a:ea typeface="Calibri"/>
              <a:cs typeface="Calibri"/>
              <a:sym typeface="Calibri"/>
            </a:endParaRPr>
          </a:p>
          <a:p>
            <a:pPr indent="0" lvl="0" marL="457200" rtl="0" algn="l">
              <a:lnSpc>
                <a:spcPct val="115000"/>
              </a:lnSpc>
              <a:spcBef>
                <a:spcPts val="0"/>
              </a:spcBef>
              <a:spcAft>
                <a:spcPts val="0"/>
              </a:spcAft>
              <a:buNone/>
            </a:pPr>
            <a:r>
              <a:rPr lang="en-US" sz="1800">
                <a:solidFill>
                  <a:srgbClr val="1A2C64"/>
                </a:solidFill>
                <a:latin typeface="Calibri"/>
                <a:ea typeface="Calibri"/>
                <a:cs typeface="Calibri"/>
                <a:sym typeface="Calibri"/>
              </a:rPr>
              <a:t>VIF is a measure of how much the variance of an estimated regression coefficient increases if your predictors are correlated. If no factors are correlated, the VIFs will all be equal to 1. </a:t>
            </a:r>
            <a:endParaRPr sz="1800">
              <a:solidFill>
                <a:srgbClr val="1A2C64"/>
              </a:solidFill>
              <a:latin typeface="Calibri"/>
              <a:ea typeface="Calibri"/>
              <a:cs typeface="Calibri"/>
              <a:sym typeface="Calibri"/>
            </a:endParaRPr>
          </a:p>
          <a:p>
            <a:pPr indent="0" lvl="0" marL="457200" rtl="0" algn="l">
              <a:lnSpc>
                <a:spcPct val="115000"/>
              </a:lnSpc>
              <a:spcBef>
                <a:spcPts val="0"/>
              </a:spcBef>
              <a:spcAft>
                <a:spcPts val="0"/>
              </a:spcAft>
              <a:buNone/>
            </a:pPr>
            <a:r>
              <a:rPr lang="en-US" sz="1800">
                <a:solidFill>
                  <a:srgbClr val="1A2C64"/>
                </a:solidFill>
                <a:latin typeface="Calibri"/>
                <a:ea typeface="Calibri"/>
                <a:cs typeface="Calibri"/>
                <a:sym typeface="Calibri"/>
              </a:rPr>
              <a:t>We calculate the VIF using the formula: VIF = 1 / (1 - R-squared).</a:t>
            </a:r>
            <a:endParaRPr sz="1800">
              <a:solidFill>
                <a:srgbClr val="1A2C64"/>
              </a:solidFill>
              <a:latin typeface="Calibri"/>
              <a:ea typeface="Calibri"/>
              <a:cs typeface="Calibri"/>
              <a:sym typeface="Calibri"/>
            </a:endParaRPr>
          </a:p>
          <a:p>
            <a:pPr indent="0" lvl="0" marL="457200" rtl="0" algn="l">
              <a:lnSpc>
                <a:spcPct val="115000"/>
              </a:lnSpc>
              <a:spcBef>
                <a:spcPts val="0"/>
              </a:spcBef>
              <a:spcAft>
                <a:spcPts val="0"/>
              </a:spcAft>
              <a:buNone/>
            </a:pPr>
            <a:r>
              <a:rPr lang="en-US" sz="1800">
                <a:solidFill>
                  <a:srgbClr val="374151"/>
                </a:solidFill>
                <a:latin typeface="Calibri"/>
                <a:ea typeface="Calibri"/>
                <a:cs typeface="Calibri"/>
                <a:sym typeface="Calibri"/>
              </a:rPr>
              <a:t>In our case, both 'years_played' and 'current_age' have high VIF values, indicating that these two variables might be highly correlated with each other and could be contributing to multicollinearity in the model.</a:t>
            </a:r>
            <a:endParaRPr sz="2100">
              <a:solidFill>
                <a:srgbClr val="1A2C64"/>
              </a:solidFill>
              <a:latin typeface="Calibri"/>
              <a:ea typeface="Calibri"/>
              <a:cs typeface="Calibri"/>
              <a:sym typeface="Calibri"/>
            </a:endParaRPr>
          </a:p>
        </p:txBody>
      </p:sp>
      <p:sp>
        <p:nvSpPr>
          <p:cNvPr id="275" name="Google Shape;275;g2a680c165a6_0_52"/>
          <p:cNvSpPr txBox="1"/>
          <p:nvPr/>
        </p:nvSpPr>
        <p:spPr>
          <a:xfrm>
            <a:off x="226812" y="5952932"/>
            <a:ext cx="3073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Calibri"/>
                <a:ea typeface="Calibri"/>
                <a:cs typeface="Calibri"/>
                <a:sym typeface="Calibri"/>
              </a:rPr>
              <a:t>Image source: MTA MAP</a:t>
            </a:r>
            <a:endParaRPr/>
          </a:p>
        </p:txBody>
      </p:sp>
      <p:pic>
        <p:nvPicPr>
          <p:cNvPr id="276" name="Google Shape;276;g2a680c165a6_0_52"/>
          <p:cNvPicPr preferRelativeResize="0"/>
          <p:nvPr/>
        </p:nvPicPr>
        <p:blipFill rotWithShape="1">
          <a:blip r:embed="rId3">
            <a:alphaModFix/>
          </a:blip>
          <a:srcRect b="41667" l="0" r="29123" t="0"/>
          <a:stretch/>
        </p:blipFill>
        <p:spPr>
          <a:xfrm>
            <a:off x="9466239" y="6357937"/>
            <a:ext cx="2573867" cy="420017"/>
          </a:xfrm>
          <a:prstGeom prst="rect">
            <a:avLst/>
          </a:prstGeom>
          <a:noFill/>
          <a:ln>
            <a:noFill/>
          </a:ln>
        </p:spPr>
      </p:pic>
      <p:graphicFrame>
        <p:nvGraphicFramePr>
          <p:cNvPr id="277" name="Google Shape;277;g2a680c165a6_0_52"/>
          <p:cNvGraphicFramePr/>
          <p:nvPr/>
        </p:nvGraphicFramePr>
        <p:xfrm>
          <a:off x="1029400" y="3885125"/>
          <a:ext cx="3000000" cy="3000000"/>
        </p:xfrm>
        <a:graphic>
          <a:graphicData uri="http://schemas.openxmlformats.org/drawingml/2006/table">
            <a:tbl>
              <a:tblPr>
                <a:noFill/>
                <a:tableStyleId>{7CC0ED0D-2602-4502-A72B-EF904BC86083}</a:tableStyleId>
              </a:tblPr>
              <a:tblGrid>
                <a:gridCol w="3429000"/>
                <a:gridCol w="3429000"/>
                <a:gridCol w="3429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feature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VIF</a:t>
                      </a:r>
                      <a:endParaRPr/>
                    </a:p>
                  </a:txBody>
                  <a:tcPr marT="91425" marB="91425" marR="91425" marL="91425"/>
                </a:tc>
              </a:tr>
              <a:tr h="38100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 rating </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1.258402</a:t>
                      </a:r>
                      <a:endParaRPr/>
                    </a:p>
                  </a:txBody>
                  <a:tcPr marT="91425" marB="91425" marR="91425" marL="91425"/>
                </a:tc>
              </a:tr>
              <a:tr h="381000">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 current_age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6.777794</a:t>
                      </a:r>
                      <a:endParaRPr/>
                    </a:p>
                  </a:txBody>
                  <a:tcPr marT="91425" marB="91425" marR="91425" marL="91425"/>
                </a:tc>
              </a:tr>
              <a:tr h="381000">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years_played</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7.425705</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a680c165a6_0_157"/>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Homoscedasticity Test</a:t>
            </a:r>
            <a:endParaRPr/>
          </a:p>
        </p:txBody>
      </p:sp>
      <p:sp>
        <p:nvSpPr>
          <p:cNvPr id="284" name="Google Shape;284;g2a680c165a6_0_157"/>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285" name="Google Shape;285;g2a680c165a6_0_157"/>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sp>
        <p:nvSpPr>
          <p:cNvPr id="286" name="Google Shape;286;g2a680c165a6_0_157"/>
          <p:cNvSpPr txBox="1"/>
          <p:nvPr/>
        </p:nvSpPr>
        <p:spPr>
          <a:xfrm>
            <a:off x="226800" y="1191925"/>
            <a:ext cx="11738400" cy="1659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t/>
            </a:r>
            <a:endParaRPr b="1" sz="1500">
              <a:solidFill>
                <a:srgbClr val="1A2C64"/>
              </a:solidFill>
              <a:latin typeface="Calibri"/>
              <a:ea typeface="Calibri"/>
              <a:cs typeface="Calibri"/>
              <a:sym typeface="Calibri"/>
            </a:endParaRPr>
          </a:p>
          <a:p>
            <a:pPr indent="-349250" lvl="0" marL="457200" rtl="0" algn="l">
              <a:lnSpc>
                <a:spcPct val="115000"/>
              </a:lnSpc>
              <a:spcBef>
                <a:spcPts val="0"/>
              </a:spcBef>
              <a:spcAft>
                <a:spcPts val="0"/>
              </a:spcAft>
              <a:buClr>
                <a:srgbClr val="1A2C64"/>
              </a:buClr>
              <a:buSzPts val="1900"/>
              <a:buFont typeface="Calibri"/>
              <a:buChar char="●"/>
            </a:pPr>
            <a:r>
              <a:rPr lang="en-US" sz="1900">
                <a:solidFill>
                  <a:srgbClr val="1A2C64"/>
                </a:solidFill>
                <a:latin typeface="Calibri"/>
                <a:ea typeface="Calibri"/>
                <a:cs typeface="Calibri"/>
                <a:sym typeface="Calibri"/>
              </a:rPr>
              <a:t>Plot the residuals (the difference between the observed and predicted values) against the predicted values. We find that the residuals are evenly spread across all levels of predicted values, it suggests homoscedasticity.</a:t>
            </a:r>
            <a:endParaRPr sz="1900">
              <a:solidFill>
                <a:srgbClr val="1A2C64"/>
              </a:solidFill>
              <a:latin typeface="Calibri"/>
              <a:ea typeface="Calibri"/>
              <a:cs typeface="Calibri"/>
              <a:sym typeface="Calibri"/>
            </a:endParaRPr>
          </a:p>
          <a:p>
            <a:pPr indent="-349250" lvl="0" marL="457200" rtl="0" algn="l">
              <a:lnSpc>
                <a:spcPct val="115000"/>
              </a:lnSpc>
              <a:spcBef>
                <a:spcPts val="0"/>
              </a:spcBef>
              <a:spcAft>
                <a:spcPts val="0"/>
              </a:spcAft>
              <a:buClr>
                <a:srgbClr val="1A2C64"/>
              </a:buClr>
              <a:buSzPts val="1900"/>
              <a:buFont typeface="Calibri"/>
              <a:buChar char="●"/>
            </a:pPr>
            <a:r>
              <a:rPr lang="en-US" sz="1900">
                <a:solidFill>
                  <a:srgbClr val="1A2C64"/>
                </a:solidFill>
                <a:latin typeface="Calibri"/>
                <a:ea typeface="Calibri"/>
                <a:cs typeface="Calibri"/>
                <a:sym typeface="Calibri"/>
              </a:rPr>
              <a:t>We perform a </a:t>
            </a:r>
            <a:r>
              <a:rPr b="1" lang="en-US" sz="1900">
                <a:solidFill>
                  <a:srgbClr val="1A2C64"/>
                </a:solidFill>
                <a:latin typeface="Calibri"/>
                <a:ea typeface="Calibri"/>
                <a:cs typeface="Calibri"/>
                <a:sym typeface="Calibri"/>
              </a:rPr>
              <a:t>log transformation </a:t>
            </a:r>
            <a:r>
              <a:rPr lang="en-US" sz="1900">
                <a:solidFill>
                  <a:srgbClr val="1A2C64"/>
                </a:solidFill>
                <a:latin typeface="Calibri"/>
                <a:ea typeface="Calibri"/>
                <a:cs typeface="Calibri"/>
                <a:sym typeface="Calibri"/>
              </a:rPr>
              <a:t>on the dependent variable to fit a linear regression model, and finally perform the Breusch-Pagan test.</a:t>
            </a:r>
            <a:endParaRPr sz="1500">
              <a:solidFill>
                <a:srgbClr val="1A2C64"/>
              </a:solidFill>
              <a:latin typeface="Calibri"/>
              <a:ea typeface="Calibri"/>
              <a:cs typeface="Calibri"/>
              <a:sym typeface="Calibri"/>
            </a:endParaRPr>
          </a:p>
        </p:txBody>
      </p:sp>
      <p:sp>
        <p:nvSpPr>
          <p:cNvPr id="287" name="Google Shape;287;g2a680c165a6_0_157"/>
          <p:cNvSpPr txBox="1"/>
          <p:nvPr/>
        </p:nvSpPr>
        <p:spPr>
          <a:xfrm>
            <a:off x="226812" y="5952932"/>
            <a:ext cx="3073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Calibri"/>
                <a:ea typeface="Calibri"/>
                <a:cs typeface="Calibri"/>
                <a:sym typeface="Calibri"/>
              </a:rPr>
              <a:t>Image source: MTA MAP</a:t>
            </a:r>
            <a:endParaRPr/>
          </a:p>
        </p:txBody>
      </p:sp>
      <p:pic>
        <p:nvPicPr>
          <p:cNvPr id="288" name="Google Shape;288;g2a680c165a6_0_157"/>
          <p:cNvPicPr preferRelativeResize="0"/>
          <p:nvPr/>
        </p:nvPicPr>
        <p:blipFill rotWithShape="1">
          <a:blip r:embed="rId3">
            <a:alphaModFix/>
          </a:blip>
          <a:srcRect b="41667" l="0" r="29123" t="0"/>
          <a:stretch/>
        </p:blipFill>
        <p:spPr>
          <a:xfrm>
            <a:off x="9466239" y="6357937"/>
            <a:ext cx="2573867" cy="420017"/>
          </a:xfrm>
          <a:prstGeom prst="rect">
            <a:avLst/>
          </a:prstGeom>
          <a:noFill/>
          <a:ln>
            <a:noFill/>
          </a:ln>
        </p:spPr>
      </p:pic>
      <p:pic>
        <p:nvPicPr>
          <p:cNvPr id="289" name="Google Shape;289;g2a680c165a6_0_157"/>
          <p:cNvPicPr preferRelativeResize="0"/>
          <p:nvPr/>
        </p:nvPicPr>
        <p:blipFill>
          <a:blip r:embed="rId4">
            <a:alphaModFix/>
          </a:blip>
          <a:stretch>
            <a:fillRect/>
          </a:stretch>
        </p:blipFill>
        <p:spPr>
          <a:xfrm>
            <a:off x="629100" y="3141025"/>
            <a:ext cx="3610786" cy="2522107"/>
          </a:xfrm>
          <a:prstGeom prst="rect">
            <a:avLst/>
          </a:prstGeom>
          <a:noFill/>
          <a:ln>
            <a:noFill/>
          </a:ln>
        </p:spPr>
      </p:pic>
      <p:pic>
        <p:nvPicPr>
          <p:cNvPr id="290" name="Google Shape;290;g2a680c165a6_0_157"/>
          <p:cNvPicPr preferRelativeResize="0"/>
          <p:nvPr/>
        </p:nvPicPr>
        <p:blipFill>
          <a:blip r:embed="rId5">
            <a:alphaModFix/>
          </a:blip>
          <a:stretch>
            <a:fillRect/>
          </a:stretch>
        </p:blipFill>
        <p:spPr>
          <a:xfrm>
            <a:off x="4427813" y="3141025"/>
            <a:ext cx="3610786" cy="2522107"/>
          </a:xfrm>
          <a:prstGeom prst="rect">
            <a:avLst/>
          </a:prstGeom>
          <a:noFill/>
          <a:ln>
            <a:noFill/>
          </a:ln>
        </p:spPr>
      </p:pic>
      <p:sp>
        <p:nvSpPr>
          <p:cNvPr id="291" name="Google Shape;291;g2a680c165a6_0_157"/>
          <p:cNvSpPr txBox="1"/>
          <p:nvPr/>
        </p:nvSpPr>
        <p:spPr>
          <a:xfrm>
            <a:off x="8226525" y="3398250"/>
            <a:ext cx="30000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Breusch-Pagan Test Results:</a:t>
            </a:r>
            <a:endParaRPr sz="2100"/>
          </a:p>
          <a:p>
            <a:pPr indent="0" lvl="0" marL="0" rtl="0" algn="l">
              <a:spcBef>
                <a:spcPts val="0"/>
              </a:spcBef>
              <a:spcAft>
                <a:spcPts val="0"/>
              </a:spcAft>
              <a:buClr>
                <a:schemeClr val="dk1"/>
              </a:buClr>
              <a:buSzPts val="1100"/>
              <a:buFont typeface="Arial"/>
              <a:buNone/>
            </a:pPr>
            <a:r>
              <a:rPr lang="en-US" sz="2100"/>
              <a:t>Lagrange Multiplier Statistic: 7.01</a:t>
            </a:r>
            <a:endParaRPr sz="2100"/>
          </a:p>
          <a:p>
            <a:pPr indent="0" lvl="0" marL="0" rtl="0" algn="l">
              <a:spcBef>
                <a:spcPts val="0"/>
              </a:spcBef>
              <a:spcAft>
                <a:spcPts val="0"/>
              </a:spcAft>
              <a:buClr>
                <a:schemeClr val="dk1"/>
              </a:buClr>
              <a:buSzPts val="1100"/>
              <a:buFont typeface="Arial"/>
              <a:buNone/>
            </a:pPr>
            <a:r>
              <a:rPr lang="en-US" sz="2100"/>
              <a:t>P-Value: 0.0716</a:t>
            </a:r>
            <a:endParaRPr sz="2100"/>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ed57afe11d_7_4"/>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Backtesting</a:t>
            </a:r>
            <a:endParaRPr/>
          </a:p>
        </p:txBody>
      </p:sp>
      <p:sp>
        <p:nvSpPr>
          <p:cNvPr id="298" name="Google Shape;298;g1ed57afe11d_7_4"/>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299" name="Google Shape;299;g1ed57afe11d_7_4"/>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sp>
        <p:nvSpPr>
          <p:cNvPr id="300" name="Google Shape;300;g1ed57afe11d_7_4"/>
          <p:cNvSpPr txBox="1"/>
          <p:nvPr/>
        </p:nvSpPr>
        <p:spPr>
          <a:xfrm>
            <a:off x="226800" y="1191925"/>
            <a:ext cx="11738400" cy="1995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t/>
            </a:r>
            <a:endParaRPr b="1" sz="1500">
              <a:solidFill>
                <a:srgbClr val="1A2C64"/>
              </a:solidFill>
              <a:latin typeface="Calibri"/>
              <a:ea typeface="Calibri"/>
              <a:cs typeface="Calibri"/>
              <a:sym typeface="Calibri"/>
            </a:endParaRPr>
          </a:p>
          <a:p>
            <a:pPr indent="-349250" lvl="0" marL="457200" rtl="0" algn="l">
              <a:lnSpc>
                <a:spcPct val="115000"/>
              </a:lnSpc>
              <a:spcBef>
                <a:spcPts val="0"/>
              </a:spcBef>
              <a:spcAft>
                <a:spcPts val="0"/>
              </a:spcAft>
              <a:buClr>
                <a:srgbClr val="1A2C64"/>
              </a:buClr>
              <a:buSzPts val="1900"/>
              <a:buFont typeface="Calibri"/>
              <a:buChar char="●"/>
            </a:pPr>
            <a:r>
              <a:rPr lang="en-US" sz="1900">
                <a:solidFill>
                  <a:srgbClr val="1A2C64"/>
                </a:solidFill>
                <a:latin typeface="Calibri"/>
                <a:ea typeface="Calibri"/>
                <a:cs typeface="Calibri"/>
                <a:sym typeface="Calibri"/>
              </a:rPr>
              <a:t>We split your data into an 80% training set and a 20% testing set, fit a regression model on the training data, make predictions on the test data, and then calculate the Mean Squared Error of these predictions. The MSE is </a:t>
            </a:r>
            <a:r>
              <a:rPr lang="en-US" sz="1900">
                <a:solidFill>
                  <a:schemeClr val="dk1"/>
                </a:solidFill>
                <a:highlight>
                  <a:srgbClr val="FFFFFF"/>
                </a:highlight>
                <a:latin typeface="Calibri"/>
                <a:ea typeface="Calibri"/>
                <a:cs typeface="Calibri"/>
                <a:sym typeface="Calibri"/>
              </a:rPr>
              <a:t>0.477 in our test, which is</a:t>
            </a:r>
            <a:r>
              <a:rPr lang="en-US" sz="1900">
                <a:solidFill>
                  <a:srgbClr val="1A2C64"/>
                </a:solidFill>
                <a:latin typeface="Calibri"/>
                <a:ea typeface="Calibri"/>
                <a:cs typeface="Calibri"/>
                <a:sym typeface="Calibri"/>
              </a:rPr>
              <a:t> is a common measure of model accuracy. </a:t>
            </a:r>
            <a:endParaRPr sz="1900">
              <a:solidFill>
                <a:srgbClr val="1A2C64"/>
              </a:solidFill>
              <a:latin typeface="Calibri"/>
              <a:ea typeface="Calibri"/>
              <a:cs typeface="Calibri"/>
              <a:sym typeface="Calibri"/>
            </a:endParaRPr>
          </a:p>
          <a:p>
            <a:pPr indent="-349250" lvl="0" marL="457200" rtl="0" algn="l">
              <a:lnSpc>
                <a:spcPct val="115000"/>
              </a:lnSpc>
              <a:spcBef>
                <a:spcPts val="0"/>
              </a:spcBef>
              <a:spcAft>
                <a:spcPts val="0"/>
              </a:spcAft>
              <a:buClr>
                <a:srgbClr val="1A2C64"/>
              </a:buClr>
              <a:buSzPts val="1900"/>
              <a:buFont typeface="Calibri"/>
              <a:buChar char="●"/>
            </a:pPr>
            <a:r>
              <a:rPr lang="en-US" sz="1900">
                <a:solidFill>
                  <a:srgbClr val="1A2C64"/>
                </a:solidFill>
                <a:latin typeface="Calibri"/>
                <a:ea typeface="Calibri"/>
                <a:cs typeface="Calibri"/>
                <a:sym typeface="Calibri"/>
              </a:rPr>
              <a:t>This plot will scatter the actual values of our dependent variable against the predicted values from our model. The points basically lie close to the diagonal line, indicating a good fit. </a:t>
            </a:r>
            <a:endParaRPr sz="1900">
              <a:solidFill>
                <a:srgbClr val="1A2C64"/>
              </a:solidFill>
              <a:latin typeface="Calibri"/>
              <a:ea typeface="Calibri"/>
              <a:cs typeface="Calibri"/>
              <a:sym typeface="Calibri"/>
            </a:endParaRPr>
          </a:p>
        </p:txBody>
      </p:sp>
      <p:sp>
        <p:nvSpPr>
          <p:cNvPr id="301" name="Google Shape;301;g1ed57afe11d_7_4"/>
          <p:cNvSpPr txBox="1"/>
          <p:nvPr/>
        </p:nvSpPr>
        <p:spPr>
          <a:xfrm>
            <a:off x="226812" y="5952932"/>
            <a:ext cx="3073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Calibri"/>
                <a:ea typeface="Calibri"/>
                <a:cs typeface="Calibri"/>
                <a:sym typeface="Calibri"/>
              </a:rPr>
              <a:t>Image source: MTA MAP</a:t>
            </a:r>
            <a:endParaRPr/>
          </a:p>
        </p:txBody>
      </p:sp>
      <p:pic>
        <p:nvPicPr>
          <p:cNvPr id="302" name="Google Shape;302;g1ed57afe11d_7_4"/>
          <p:cNvPicPr preferRelativeResize="0"/>
          <p:nvPr/>
        </p:nvPicPr>
        <p:blipFill rotWithShape="1">
          <a:blip r:embed="rId3">
            <a:alphaModFix/>
          </a:blip>
          <a:srcRect b="41667" l="0" r="29123" t="0"/>
          <a:stretch/>
        </p:blipFill>
        <p:spPr>
          <a:xfrm>
            <a:off x="9466239" y="6357937"/>
            <a:ext cx="2573867" cy="420017"/>
          </a:xfrm>
          <a:prstGeom prst="rect">
            <a:avLst/>
          </a:prstGeom>
          <a:noFill/>
          <a:ln>
            <a:noFill/>
          </a:ln>
        </p:spPr>
      </p:pic>
      <p:pic>
        <p:nvPicPr>
          <p:cNvPr id="303" name="Google Shape;303;g1ed57afe11d_7_4"/>
          <p:cNvPicPr preferRelativeResize="0"/>
          <p:nvPr/>
        </p:nvPicPr>
        <p:blipFill>
          <a:blip r:embed="rId4">
            <a:alphaModFix/>
          </a:blip>
          <a:stretch>
            <a:fillRect/>
          </a:stretch>
        </p:blipFill>
        <p:spPr>
          <a:xfrm>
            <a:off x="4257675" y="3393975"/>
            <a:ext cx="3676650" cy="264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1ed57afe11d_6_76"/>
          <p:cNvPicPr preferRelativeResize="0"/>
          <p:nvPr/>
        </p:nvPicPr>
        <p:blipFill rotWithShape="1">
          <a:blip r:embed="rId3">
            <a:alphaModFix/>
          </a:blip>
          <a:srcRect b="29646" l="9323" r="6451" t="0"/>
          <a:stretch/>
        </p:blipFill>
        <p:spPr>
          <a:xfrm>
            <a:off x="0" y="0"/>
            <a:ext cx="12192000" cy="6777950"/>
          </a:xfrm>
          <a:prstGeom prst="rect">
            <a:avLst/>
          </a:prstGeom>
          <a:noFill/>
          <a:ln>
            <a:noFill/>
          </a:ln>
        </p:spPr>
      </p:pic>
      <p:sp>
        <p:nvSpPr>
          <p:cNvPr id="310" name="Google Shape;310;g1ed57afe11d_6_76"/>
          <p:cNvSpPr txBox="1"/>
          <p:nvPr/>
        </p:nvSpPr>
        <p:spPr>
          <a:xfrm>
            <a:off x="0" y="371884"/>
            <a:ext cx="12192000" cy="160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100"/>
              <a:buFont typeface="Arial"/>
              <a:buNone/>
            </a:pPr>
            <a:r>
              <a:rPr b="0" i="1" lang="en-US" sz="6100" u="none" cap="none" strike="noStrike">
                <a:solidFill>
                  <a:schemeClr val="lt1"/>
                </a:solidFill>
                <a:latin typeface="Calibri"/>
                <a:ea typeface="Calibri"/>
                <a:cs typeface="Calibri"/>
                <a:sym typeface="Calibri"/>
              </a:rPr>
              <a:t>Predicting Global CO2 Emissions</a:t>
            </a:r>
            <a:endParaRPr b="0" i="1" sz="61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Calibri"/>
                <a:ea typeface="Calibri"/>
                <a:cs typeface="Calibri"/>
                <a:sym typeface="Calibri"/>
              </a:rPr>
              <a:t>A Time Series Analysis</a:t>
            </a:r>
            <a:endParaRPr b="0" i="0" sz="1600" u="none" cap="none" strike="noStrike">
              <a:solidFill>
                <a:schemeClr val="lt1"/>
              </a:solidFill>
              <a:latin typeface="Calibri"/>
              <a:ea typeface="Calibri"/>
              <a:cs typeface="Calibri"/>
              <a:sym typeface="Calibri"/>
            </a:endParaRPr>
          </a:p>
        </p:txBody>
      </p:sp>
      <p:sp>
        <p:nvSpPr>
          <p:cNvPr id="311" name="Google Shape;311;g1ed57afe11d_6_76"/>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312" name="Google Shape;312;g1ed57afe11d_6_76"/>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pic>
        <p:nvPicPr>
          <p:cNvPr id="313" name="Google Shape;313;g1ed57afe11d_6_76"/>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1ed57afe11d_6_120"/>
          <p:cNvPicPr preferRelativeResize="0"/>
          <p:nvPr/>
        </p:nvPicPr>
        <p:blipFill rotWithShape="1">
          <a:blip r:embed="rId3">
            <a:alphaModFix amt="20000"/>
          </a:blip>
          <a:srcRect b="3500" l="919" r="13908" t="11327"/>
          <a:stretch/>
        </p:blipFill>
        <p:spPr>
          <a:xfrm>
            <a:off x="0" y="0"/>
            <a:ext cx="12192000" cy="6858000"/>
          </a:xfrm>
          <a:prstGeom prst="rect">
            <a:avLst/>
          </a:prstGeom>
          <a:noFill/>
          <a:ln>
            <a:noFill/>
          </a:ln>
        </p:spPr>
      </p:pic>
      <p:sp>
        <p:nvSpPr>
          <p:cNvPr id="320" name="Google Shape;320;g1ed57afe11d_6_120"/>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i="1" lang="en-US" sz="4267">
                <a:solidFill>
                  <a:srgbClr val="1A2C64"/>
                </a:solidFill>
                <a:latin typeface="Calibri"/>
                <a:ea typeface="Calibri"/>
                <a:cs typeface="Calibri"/>
                <a:sym typeface="Calibri"/>
              </a:rPr>
              <a:t>Predicting CO</a:t>
            </a:r>
            <a:r>
              <a:rPr baseline="-25000" i="1" lang="en-US" sz="4267">
                <a:solidFill>
                  <a:srgbClr val="1A2C64"/>
                </a:solidFill>
                <a:latin typeface="Calibri"/>
                <a:ea typeface="Calibri"/>
                <a:cs typeface="Calibri"/>
                <a:sym typeface="Calibri"/>
              </a:rPr>
              <a:t>2  </a:t>
            </a:r>
            <a:r>
              <a:rPr i="1" lang="en-US" sz="4267">
                <a:solidFill>
                  <a:srgbClr val="1A2C64"/>
                </a:solidFill>
                <a:latin typeface="Calibri"/>
                <a:ea typeface="Calibri"/>
                <a:cs typeface="Calibri"/>
                <a:sym typeface="Calibri"/>
              </a:rPr>
              <a:t>Production</a:t>
            </a:r>
            <a:endParaRPr b="0" baseline="-25000" i="0" sz="1400" u="none" cap="none" strike="noStrike">
              <a:solidFill>
                <a:srgbClr val="000000"/>
              </a:solidFill>
              <a:latin typeface="Arial"/>
              <a:ea typeface="Arial"/>
              <a:cs typeface="Arial"/>
              <a:sym typeface="Arial"/>
            </a:endParaRPr>
          </a:p>
        </p:txBody>
      </p:sp>
      <p:sp>
        <p:nvSpPr>
          <p:cNvPr id="321" name="Google Shape;321;g1ed57afe11d_6_120"/>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322" name="Google Shape;322;g1ed57afe11d_6_120"/>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pic>
        <p:nvPicPr>
          <p:cNvPr id="323" name="Google Shape;323;g1ed57afe11d_6_120"/>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sp>
        <p:nvSpPr>
          <p:cNvPr id="324" name="Google Shape;324;g1ed57afe11d_6_120"/>
          <p:cNvSpPr txBox="1"/>
          <p:nvPr>
            <p:ph idx="2" type="body"/>
          </p:nvPr>
        </p:nvSpPr>
        <p:spPr>
          <a:xfrm>
            <a:off x="151900" y="3476725"/>
            <a:ext cx="3027300" cy="2660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80000"/>
              </a:lnSpc>
              <a:spcBef>
                <a:spcPts val="0"/>
              </a:spcBef>
              <a:spcAft>
                <a:spcPts val="0"/>
              </a:spcAft>
              <a:buClr>
                <a:schemeClr val="dk1"/>
              </a:buClr>
              <a:buSzPts val="1100"/>
              <a:buFont typeface="Arial"/>
              <a:buNone/>
            </a:pPr>
            <a:r>
              <a:rPr b="1" lang="en-US" sz="1200"/>
              <a:t>Dataset spans years 1961-2020</a:t>
            </a:r>
            <a:endParaRPr b="1" sz="1200"/>
          </a:p>
          <a:p>
            <a:pPr indent="0" lvl="0" marL="0" rtl="0" algn="l">
              <a:lnSpc>
                <a:spcPct val="80000"/>
              </a:lnSpc>
              <a:spcBef>
                <a:spcPts val="0"/>
              </a:spcBef>
              <a:spcAft>
                <a:spcPts val="0"/>
              </a:spcAft>
              <a:buClr>
                <a:schemeClr val="dk1"/>
              </a:buClr>
              <a:buSzPts val="1100"/>
              <a:buFont typeface="Arial"/>
              <a:buNone/>
            </a:pPr>
            <a:r>
              <a:t/>
            </a:r>
            <a:endParaRPr sz="1200"/>
          </a:p>
          <a:p>
            <a:pPr indent="0" lvl="0" marL="0" rtl="0" algn="l">
              <a:lnSpc>
                <a:spcPct val="80000"/>
              </a:lnSpc>
              <a:spcBef>
                <a:spcPts val="0"/>
              </a:spcBef>
              <a:spcAft>
                <a:spcPts val="0"/>
              </a:spcAft>
              <a:buClr>
                <a:schemeClr val="dk1"/>
              </a:buClr>
              <a:buSzPts val="1100"/>
              <a:buFont typeface="Arial"/>
              <a:buNone/>
            </a:pPr>
            <a:r>
              <a:rPr b="1" lang="en-US" sz="1200"/>
              <a:t>Country:</a:t>
            </a:r>
            <a:r>
              <a:rPr lang="en-US" sz="1200"/>
              <a:t> Name of the country.</a:t>
            </a:r>
            <a:endParaRPr sz="1200"/>
          </a:p>
          <a:p>
            <a:pPr indent="0" lvl="0" marL="0" rtl="0" algn="l">
              <a:lnSpc>
                <a:spcPct val="80000"/>
              </a:lnSpc>
              <a:spcBef>
                <a:spcPts val="0"/>
              </a:spcBef>
              <a:spcAft>
                <a:spcPts val="0"/>
              </a:spcAft>
              <a:buClr>
                <a:schemeClr val="dk1"/>
              </a:buClr>
              <a:buSzPts val="1100"/>
              <a:buFont typeface="Arial"/>
              <a:buNone/>
            </a:pPr>
            <a:r>
              <a:rPr b="1" lang="en-US" sz="1200"/>
              <a:t>Year:</a:t>
            </a:r>
            <a:r>
              <a:rPr lang="en-US" sz="1200"/>
              <a:t> The year of recording.</a:t>
            </a:r>
            <a:endParaRPr sz="1200"/>
          </a:p>
          <a:p>
            <a:pPr indent="0" lvl="0" marL="0" rtl="0" algn="l">
              <a:lnSpc>
                <a:spcPct val="80000"/>
              </a:lnSpc>
              <a:spcBef>
                <a:spcPts val="0"/>
              </a:spcBef>
              <a:spcAft>
                <a:spcPts val="0"/>
              </a:spcAft>
              <a:buClr>
                <a:schemeClr val="dk1"/>
              </a:buClr>
              <a:buSzPts val="1100"/>
              <a:buFont typeface="Arial"/>
              <a:buNone/>
            </a:pPr>
            <a:r>
              <a:rPr b="1" lang="en-US" sz="1200"/>
              <a:t>CO2 emission (Tons):</a:t>
            </a:r>
            <a:r>
              <a:rPr lang="en-US" sz="1200"/>
              <a:t> CO2 emission this year by the country.</a:t>
            </a:r>
            <a:endParaRPr sz="1200"/>
          </a:p>
          <a:p>
            <a:pPr indent="0" lvl="0" marL="0" rtl="0" algn="l">
              <a:lnSpc>
                <a:spcPct val="80000"/>
              </a:lnSpc>
              <a:spcBef>
                <a:spcPts val="0"/>
              </a:spcBef>
              <a:spcAft>
                <a:spcPts val="0"/>
              </a:spcAft>
              <a:buClr>
                <a:schemeClr val="dk1"/>
              </a:buClr>
              <a:buSzPts val="1100"/>
              <a:buFont typeface="Arial"/>
              <a:buNone/>
            </a:pPr>
            <a:r>
              <a:rPr b="1" lang="en-US" sz="1200"/>
              <a:t>CO2 emission last year (Tons):</a:t>
            </a:r>
            <a:r>
              <a:rPr lang="en-US" sz="1200"/>
              <a:t> CO2 emission the year before this year by the country.</a:t>
            </a:r>
            <a:endParaRPr sz="1200"/>
          </a:p>
          <a:p>
            <a:pPr indent="0" lvl="0" marL="0" rtl="0" algn="l">
              <a:lnSpc>
                <a:spcPct val="80000"/>
              </a:lnSpc>
              <a:spcBef>
                <a:spcPts val="0"/>
              </a:spcBef>
              <a:spcAft>
                <a:spcPts val="0"/>
              </a:spcAft>
              <a:buClr>
                <a:schemeClr val="dk1"/>
              </a:buClr>
              <a:buSzPts val="1100"/>
              <a:buFont typeface="Arial"/>
              <a:buNone/>
            </a:pPr>
            <a:r>
              <a:rPr b="1" lang="en-US" sz="1200"/>
              <a:t>Population:</a:t>
            </a:r>
            <a:r>
              <a:rPr lang="en-US" sz="1200"/>
              <a:t> The population of the country this year.</a:t>
            </a:r>
            <a:endParaRPr sz="1200"/>
          </a:p>
          <a:p>
            <a:pPr indent="0" lvl="0" marL="0" rtl="0" algn="l">
              <a:lnSpc>
                <a:spcPct val="80000"/>
              </a:lnSpc>
              <a:spcBef>
                <a:spcPts val="0"/>
              </a:spcBef>
              <a:spcAft>
                <a:spcPts val="0"/>
              </a:spcAft>
              <a:buClr>
                <a:schemeClr val="dk1"/>
              </a:buClr>
              <a:buSzPts val="1100"/>
              <a:buFont typeface="Arial"/>
              <a:buNone/>
            </a:pPr>
            <a:r>
              <a:rPr b="1" lang="en-US" sz="1200"/>
              <a:t>Area: </a:t>
            </a:r>
            <a:r>
              <a:rPr lang="en-US" sz="1200"/>
              <a:t>The area of the country.</a:t>
            </a:r>
            <a:endParaRPr sz="1200"/>
          </a:p>
          <a:p>
            <a:pPr indent="0" lvl="0" marL="0" rtl="0" algn="l">
              <a:lnSpc>
                <a:spcPct val="80000"/>
              </a:lnSpc>
              <a:spcBef>
                <a:spcPts val="0"/>
              </a:spcBef>
              <a:spcAft>
                <a:spcPts val="0"/>
              </a:spcAft>
              <a:buSzPts val="1600"/>
              <a:buNone/>
            </a:pPr>
            <a:r>
              <a:rPr b="1" lang="en-US" sz="1200"/>
              <a:t>Density: </a:t>
            </a:r>
            <a:r>
              <a:rPr lang="en-US" sz="1200"/>
              <a:t>Population/Area.</a:t>
            </a:r>
            <a:endParaRPr sz="1200"/>
          </a:p>
          <a:p>
            <a:pPr indent="0" lvl="0" marL="0" rtl="0" algn="l">
              <a:lnSpc>
                <a:spcPct val="80000"/>
              </a:lnSpc>
              <a:spcBef>
                <a:spcPts val="0"/>
              </a:spcBef>
              <a:spcAft>
                <a:spcPts val="0"/>
              </a:spcAft>
              <a:buSzPts val="1600"/>
              <a:buNone/>
            </a:pPr>
            <a:r>
              <a:rPr b="1" lang="en-US" sz="1200"/>
              <a:t>Real GDP</a:t>
            </a:r>
            <a:r>
              <a:rPr lang="en-US" sz="1200"/>
              <a:t>: GDP adjusted for inflation</a:t>
            </a:r>
            <a:endParaRPr sz="1200"/>
          </a:p>
          <a:p>
            <a:pPr indent="0" lvl="0" marL="0" rtl="0" algn="l">
              <a:lnSpc>
                <a:spcPct val="80000"/>
              </a:lnSpc>
              <a:spcBef>
                <a:spcPts val="0"/>
              </a:spcBef>
              <a:spcAft>
                <a:spcPts val="0"/>
              </a:spcAft>
              <a:buSzPts val="1600"/>
              <a:buNone/>
            </a:pPr>
            <a:r>
              <a:rPr b="1" lang="en-US" sz="1200"/>
              <a:t>Temperature: </a:t>
            </a:r>
            <a:r>
              <a:rPr lang="en-US" sz="1200"/>
              <a:t>mean sea temperature</a:t>
            </a:r>
            <a:endParaRPr sz="1200"/>
          </a:p>
          <a:p>
            <a:pPr indent="0" lvl="0" marL="0" rtl="0" algn="l">
              <a:lnSpc>
                <a:spcPct val="80000"/>
              </a:lnSpc>
              <a:spcBef>
                <a:spcPts val="0"/>
              </a:spcBef>
              <a:spcAft>
                <a:spcPts val="0"/>
              </a:spcAft>
              <a:buSzPts val="1600"/>
              <a:buNone/>
            </a:pPr>
            <a:r>
              <a:t/>
            </a:r>
            <a:endParaRPr sz="1200"/>
          </a:p>
          <a:p>
            <a:pPr indent="0" lvl="0" marL="0" rtl="0" algn="l">
              <a:lnSpc>
                <a:spcPct val="80000"/>
              </a:lnSpc>
              <a:spcBef>
                <a:spcPts val="0"/>
              </a:spcBef>
              <a:spcAft>
                <a:spcPts val="0"/>
              </a:spcAft>
              <a:buSzPts val="1600"/>
              <a:buNone/>
            </a:pPr>
            <a:r>
              <a:rPr lang="en-US" sz="1200"/>
              <a:t>Source: Kaggle</a:t>
            </a:r>
            <a:endParaRPr sz="1200"/>
          </a:p>
          <a:p>
            <a:pPr indent="0" lvl="0" marL="0" rtl="0" algn="l">
              <a:lnSpc>
                <a:spcPct val="80000"/>
              </a:lnSpc>
              <a:spcBef>
                <a:spcPts val="0"/>
              </a:spcBef>
              <a:spcAft>
                <a:spcPts val="0"/>
              </a:spcAft>
              <a:buClr>
                <a:schemeClr val="dk1"/>
              </a:buClr>
              <a:buSzPts val="1100"/>
              <a:buFont typeface="Arial"/>
              <a:buNone/>
            </a:pPr>
            <a:r>
              <a:rPr lang="en-US" sz="1200" u="sng">
                <a:solidFill>
                  <a:schemeClr val="hlink"/>
                </a:solidFill>
                <a:hlinkClick r:id="rId5"/>
              </a:rPr>
              <a:t>https://www.kaggle.com/datasets/moazzimalibhatti/co2-emission-by-countries-year-wise-17502022</a:t>
            </a:r>
            <a:endParaRPr sz="1200"/>
          </a:p>
        </p:txBody>
      </p:sp>
      <p:pic>
        <p:nvPicPr>
          <p:cNvPr id="325" name="Google Shape;325;g1ed57afe11d_6_120"/>
          <p:cNvPicPr preferRelativeResize="0"/>
          <p:nvPr/>
        </p:nvPicPr>
        <p:blipFill rotWithShape="1">
          <a:blip r:embed="rId6">
            <a:alphaModFix/>
          </a:blip>
          <a:srcRect b="0" l="13382" r="0" t="0"/>
          <a:stretch/>
        </p:blipFill>
        <p:spPr>
          <a:xfrm>
            <a:off x="3124376" y="3476713"/>
            <a:ext cx="7200850" cy="1827700"/>
          </a:xfrm>
          <a:prstGeom prst="rect">
            <a:avLst/>
          </a:prstGeom>
          <a:noFill/>
          <a:ln>
            <a:noFill/>
          </a:ln>
        </p:spPr>
      </p:pic>
      <p:sp>
        <p:nvSpPr>
          <p:cNvPr id="326" name="Google Shape;326;g1ed57afe11d_6_120"/>
          <p:cNvSpPr txBox="1"/>
          <p:nvPr/>
        </p:nvSpPr>
        <p:spPr>
          <a:xfrm>
            <a:off x="354550" y="1637681"/>
            <a:ext cx="11738400" cy="1293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n-US" sz="1500">
                <a:solidFill>
                  <a:srgbClr val="1A2C64"/>
                </a:solidFill>
                <a:latin typeface="Calibri"/>
                <a:ea typeface="Calibri"/>
                <a:cs typeface="Calibri"/>
                <a:sym typeface="Calibri"/>
              </a:rPr>
              <a:t>The heightened global awareness of climate change has led many countries to implement strategies to reduce carbon dioxide (CO2) emissions. This project aims to assess the feasibility of predicting CO2 production through Time Series analysis of historical data, with the goal of informing the development of effective environmental policies and initiatives to combat climate change and evaluate their impact on CO2 emissions. </a:t>
            </a:r>
            <a:endParaRPr sz="1500">
              <a:solidFill>
                <a:srgbClr val="1A2C64"/>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1500">
              <a:solidFill>
                <a:srgbClr val="1A2C64"/>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US" sz="1800">
                <a:solidFill>
                  <a:srgbClr val="1A2C64"/>
                </a:solidFill>
                <a:latin typeface="Calibri"/>
                <a:ea typeface="Calibri"/>
                <a:cs typeface="Calibri"/>
                <a:sym typeface="Calibri"/>
              </a:rPr>
              <a:t>Can Time Series analysis effectively predict CO2 emissions and aid in shaping climate-related policies?</a:t>
            </a:r>
            <a:endParaRPr b="1" sz="1800">
              <a:solidFill>
                <a:srgbClr val="1A2C64"/>
              </a:solidFill>
              <a:latin typeface="Calibri"/>
              <a:ea typeface="Calibri"/>
              <a:cs typeface="Calibri"/>
              <a:sym typeface="Calibri"/>
            </a:endParaRPr>
          </a:p>
        </p:txBody>
      </p:sp>
      <p:pic>
        <p:nvPicPr>
          <p:cNvPr id="327" name="Google Shape;327;g1ed57afe11d_6_120"/>
          <p:cNvPicPr preferRelativeResize="0"/>
          <p:nvPr/>
        </p:nvPicPr>
        <p:blipFill rotWithShape="1">
          <a:blip r:embed="rId7">
            <a:alphaModFix/>
          </a:blip>
          <a:srcRect b="5231" l="0" r="0" t="0"/>
          <a:stretch/>
        </p:blipFill>
        <p:spPr>
          <a:xfrm>
            <a:off x="10526624" y="3907575"/>
            <a:ext cx="1513475" cy="2114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g1ed57afe11d_6_98"/>
          <p:cNvPicPr preferRelativeResize="0"/>
          <p:nvPr/>
        </p:nvPicPr>
        <p:blipFill rotWithShape="1">
          <a:blip r:embed="rId3">
            <a:alphaModFix amt="14000"/>
          </a:blip>
          <a:srcRect b="28762" l="34409" r="-10350" t="17006"/>
          <a:stretch/>
        </p:blipFill>
        <p:spPr>
          <a:xfrm>
            <a:off x="0" y="0"/>
            <a:ext cx="14123223" cy="6721826"/>
          </a:xfrm>
          <a:prstGeom prst="rect">
            <a:avLst/>
          </a:prstGeom>
          <a:noFill/>
          <a:ln>
            <a:noFill/>
          </a:ln>
        </p:spPr>
      </p:pic>
      <p:sp>
        <p:nvSpPr>
          <p:cNvPr id="334" name="Google Shape;334;g1ed57afe11d_6_98"/>
          <p:cNvSpPr txBox="1"/>
          <p:nvPr/>
        </p:nvSpPr>
        <p:spPr>
          <a:xfrm>
            <a:off x="0" y="2836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Analysis Methodology</a:t>
            </a:r>
            <a:endParaRPr b="0" i="0" sz="1400" u="none" cap="none" strike="noStrike">
              <a:solidFill>
                <a:srgbClr val="000000"/>
              </a:solidFill>
              <a:latin typeface="Arial"/>
              <a:ea typeface="Arial"/>
              <a:cs typeface="Arial"/>
              <a:sym typeface="Arial"/>
            </a:endParaRPr>
          </a:p>
        </p:txBody>
      </p:sp>
      <p:sp>
        <p:nvSpPr>
          <p:cNvPr id="335" name="Google Shape;335;g1ed57afe11d_6_98"/>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336" name="Google Shape;336;g1ed57afe11d_6_98"/>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sp>
        <p:nvSpPr>
          <p:cNvPr id="337" name="Google Shape;337;g1ed57afe11d_6_98"/>
          <p:cNvSpPr txBox="1"/>
          <p:nvPr/>
        </p:nvSpPr>
        <p:spPr>
          <a:xfrm>
            <a:off x="226800" y="1414181"/>
            <a:ext cx="11738400" cy="10065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Clr>
                <a:schemeClr val="dk1"/>
              </a:buClr>
              <a:buSzPts val="1100"/>
              <a:buFont typeface="Arial"/>
              <a:buNone/>
            </a:pPr>
            <a:r>
              <a:rPr lang="en-US" sz="1800">
                <a:solidFill>
                  <a:srgbClr val="1A2C64"/>
                </a:solidFill>
                <a:latin typeface="Calibri"/>
                <a:ea typeface="Calibri"/>
                <a:cs typeface="Calibri"/>
                <a:sym typeface="Calibri"/>
              </a:rPr>
              <a:t>We analyze a global historical dataset spanning 1961 to 2011, focusing on CO2 production in the United States. </a:t>
            </a:r>
            <a:endParaRPr sz="1800">
              <a:solidFill>
                <a:srgbClr val="1A2C64"/>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US" sz="1800">
                <a:solidFill>
                  <a:srgbClr val="1A2C64"/>
                </a:solidFill>
                <a:latin typeface="Calibri"/>
                <a:ea typeface="Calibri"/>
                <a:cs typeface="Calibri"/>
                <a:sym typeface="Calibri"/>
              </a:rPr>
              <a:t>Using linear regression, we assess CO2 production's predictability, using year, density, GDP (adjusted for inflation), and mean sea temperature as independent variables.</a:t>
            </a:r>
            <a:endParaRPr sz="1800">
              <a:solidFill>
                <a:srgbClr val="1A2C64"/>
              </a:solidFill>
              <a:latin typeface="Calibri"/>
              <a:ea typeface="Calibri"/>
              <a:cs typeface="Calibri"/>
              <a:sym typeface="Calibri"/>
            </a:endParaRPr>
          </a:p>
        </p:txBody>
      </p:sp>
      <p:pic>
        <p:nvPicPr>
          <p:cNvPr id="338" name="Google Shape;338;g1ed57afe11d_6_98"/>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339" name="Google Shape;339;g1ed57afe11d_6_98"/>
          <p:cNvPicPr preferRelativeResize="0"/>
          <p:nvPr/>
        </p:nvPicPr>
        <p:blipFill rotWithShape="1">
          <a:blip r:embed="rId5">
            <a:alphaModFix/>
          </a:blip>
          <a:srcRect b="0" l="0" r="0" t="0"/>
          <a:stretch/>
        </p:blipFill>
        <p:spPr>
          <a:xfrm>
            <a:off x="6453625" y="2494501"/>
            <a:ext cx="5586474" cy="1093168"/>
          </a:xfrm>
          <a:prstGeom prst="rect">
            <a:avLst/>
          </a:prstGeom>
          <a:noFill/>
          <a:ln>
            <a:noFill/>
          </a:ln>
        </p:spPr>
      </p:pic>
      <p:pic>
        <p:nvPicPr>
          <p:cNvPr id="340" name="Google Shape;340;g1ed57afe11d_6_98"/>
          <p:cNvPicPr preferRelativeResize="0"/>
          <p:nvPr/>
        </p:nvPicPr>
        <p:blipFill rotWithShape="1">
          <a:blip r:embed="rId6">
            <a:alphaModFix/>
          </a:blip>
          <a:srcRect b="0" l="0" r="0" t="0"/>
          <a:stretch/>
        </p:blipFill>
        <p:spPr>
          <a:xfrm>
            <a:off x="6453625" y="3656220"/>
            <a:ext cx="5586474" cy="1093168"/>
          </a:xfrm>
          <a:prstGeom prst="rect">
            <a:avLst/>
          </a:prstGeom>
          <a:noFill/>
          <a:ln>
            <a:noFill/>
          </a:ln>
        </p:spPr>
      </p:pic>
      <p:sp>
        <p:nvSpPr>
          <p:cNvPr id="341" name="Google Shape;341;g1ed57afe11d_6_98"/>
          <p:cNvSpPr txBox="1"/>
          <p:nvPr/>
        </p:nvSpPr>
        <p:spPr>
          <a:xfrm>
            <a:off x="422675" y="2799300"/>
            <a:ext cx="5852100" cy="332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US" sz="1800">
                <a:solidFill>
                  <a:srgbClr val="1A2C64"/>
                </a:solidFill>
                <a:latin typeface="Calibri"/>
                <a:ea typeface="Calibri"/>
                <a:cs typeface="Calibri"/>
                <a:sym typeface="Calibri"/>
              </a:rPr>
              <a:t>We assess predictability using OLS, WLS, Elastic Net, and PCA + OLS models. Data was standardized with Z-scores and a constant of 1.0 added. These models are implemented in Python, R, and Excel.</a:t>
            </a:r>
            <a:endParaRPr sz="1800">
              <a:solidFill>
                <a:srgbClr val="1A2C64"/>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1800">
              <a:solidFill>
                <a:srgbClr val="1A2C64"/>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US" sz="1800">
                <a:solidFill>
                  <a:srgbClr val="1A2C64"/>
                </a:solidFill>
                <a:latin typeface="Calibri"/>
                <a:ea typeface="Calibri"/>
                <a:cs typeface="Calibri"/>
                <a:sym typeface="Calibri"/>
              </a:rPr>
              <a:t>We also examine the impact of data scaling on VIF. Initially, removing the previous year's CO2 emissions (CO2_emission_pre) lowered R^2 to 0.999 but triggered a Breusch-Pagan Test rejection of H0. However, retaining CO2 in the model yielded an R^2 of 1.000 and a passing Breusch-Pagan Test.</a:t>
            </a:r>
            <a:endParaRPr sz="1800">
              <a:solidFill>
                <a:srgbClr val="1A2C64"/>
              </a:solidFill>
              <a:latin typeface="Calibri"/>
              <a:ea typeface="Calibri"/>
              <a:cs typeface="Calibri"/>
              <a:sym typeface="Calibri"/>
            </a:endParaRPr>
          </a:p>
          <a:p>
            <a:pPr indent="0" lvl="0" marL="0" rtl="0" algn="just">
              <a:spcBef>
                <a:spcPts val="0"/>
              </a:spcBef>
              <a:spcAft>
                <a:spcPts val="0"/>
              </a:spcAft>
              <a:buNone/>
            </a:pPr>
            <a:r>
              <a:t/>
            </a:r>
            <a:endParaRPr sz="1800">
              <a:solidFill>
                <a:srgbClr val="1A2C64"/>
              </a:solidFill>
              <a:latin typeface="Calibri"/>
              <a:ea typeface="Calibri"/>
              <a:cs typeface="Calibri"/>
              <a:sym typeface="Calibri"/>
            </a:endParaRPr>
          </a:p>
        </p:txBody>
      </p:sp>
      <p:pic>
        <p:nvPicPr>
          <p:cNvPr id="342" name="Google Shape;342;g1ed57afe11d_6_98"/>
          <p:cNvPicPr preferRelativeResize="0"/>
          <p:nvPr/>
        </p:nvPicPr>
        <p:blipFill>
          <a:blip r:embed="rId7">
            <a:alphaModFix/>
          </a:blip>
          <a:stretch>
            <a:fillRect/>
          </a:stretch>
        </p:blipFill>
        <p:spPr>
          <a:xfrm>
            <a:off x="6453626" y="4894153"/>
            <a:ext cx="5568446" cy="10016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g1ed57afe11d_6_145"/>
          <p:cNvPicPr preferRelativeResize="0"/>
          <p:nvPr/>
        </p:nvPicPr>
        <p:blipFill rotWithShape="1">
          <a:blip r:embed="rId3">
            <a:alphaModFix amt="13000"/>
          </a:blip>
          <a:srcRect b="7783" l="0" r="0" t="7784"/>
          <a:stretch/>
        </p:blipFill>
        <p:spPr>
          <a:xfrm>
            <a:off x="0" y="1"/>
            <a:ext cx="12191999" cy="6857999"/>
          </a:xfrm>
          <a:prstGeom prst="rect">
            <a:avLst/>
          </a:prstGeom>
          <a:noFill/>
          <a:ln>
            <a:noFill/>
          </a:ln>
        </p:spPr>
      </p:pic>
      <p:sp>
        <p:nvSpPr>
          <p:cNvPr id="349" name="Google Shape;349;g1ed57afe11d_6_145"/>
          <p:cNvSpPr txBox="1"/>
          <p:nvPr/>
        </p:nvSpPr>
        <p:spPr>
          <a:xfrm>
            <a:off x="0" y="296334"/>
            <a:ext cx="12192000" cy="171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i="1" lang="en-US" sz="4267">
                <a:solidFill>
                  <a:srgbClr val="1A2C64"/>
                </a:solidFill>
                <a:latin typeface="Calibri"/>
                <a:ea typeface="Calibri"/>
                <a:cs typeface="Calibri"/>
                <a:sym typeface="Calibri"/>
              </a:rPr>
              <a:t>The Code</a:t>
            </a:r>
            <a:endParaRPr i="1" sz="4267">
              <a:solidFill>
                <a:srgbClr val="1A2C64"/>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OLS  | WLS</a:t>
            </a:r>
            <a:endParaRPr sz="20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267"/>
              <a:buFont typeface="Arial"/>
              <a:buNone/>
            </a:pPr>
            <a:r>
              <a:t/>
            </a:r>
            <a:endParaRPr i="1" sz="4267">
              <a:solidFill>
                <a:srgbClr val="1A2C64"/>
              </a:solidFill>
              <a:latin typeface="Calibri"/>
              <a:ea typeface="Calibri"/>
              <a:cs typeface="Calibri"/>
              <a:sym typeface="Calibri"/>
            </a:endParaRPr>
          </a:p>
        </p:txBody>
      </p:sp>
      <p:sp>
        <p:nvSpPr>
          <p:cNvPr id="350" name="Google Shape;350;g1ed57afe11d_6_145"/>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351" name="Google Shape;351;g1ed57afe11d_6_145"/>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pic>
        <p:nvPicPr>
          <p:cNvPr id="352" name="Google Shape;352;g1ed57afe11d_6_145"/>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353" name="Google Shape;353;g1ed57afe11d_6_145"/>
          <p:cNvPicPr preferRelativeResize="0"/>
          <p:nvPr/>
        </p:nvPicPr>
        <p:blipFill rotWithShape="1">
          <a:blip r:embed="rId5">
            <a:alphaModFix/>
          </a:blip>
          <a:srcRect b="0" l="0" r="0" t="0"/>
          <a:stretch/>
        </p:blipFill>
        <p:spPr>
          <a:xfrm>
            <a:off x="2625828" y="1364541"/>
            <a:ext cx="3395735" cy="2778523"/>
          </a:xfrm>
          <a:prstGeom prst="rect">
            <a:avLst/>
          </a:prstGeom>
          <a:noFill/>
          <a:ln>
            <a:noFill/>
          </a:ln>
        </p:spPr>
      </p:pic>
      <p:pic>
        <p:nvPicPr>
          <p:cNvPr id="354" name="Google Shape;354;g1ed57afe11d_6_145"/>
          <p:cNvPicPr preferRelativeResize="0"/>
          <p:nvPr/>
        </p:nvPicPr>
        <p:blipFill rotWithShape="1">
          <a:blip r:embed="rId6">
            <a:alphaModFix/>
          </a:blip>
          <a:srcRect b="0" l="0" r="0" t="0"/>
          <a:stretch/>
        </p:blipFill>
        <p:spPr>
          <a:xfrm>
            <a:off x="2625825" y="4257901"/>
            <a:ext cx="3395739" cy="1709648"/>
          </a:xfrm>
          <a:prstGeom prst="rect">
            <a:avLst/>
          </a:prstGeom>
          <a:noFill/>
          <a:ln>
            <a:noFill/>
          </a:ln>
        </p:spPr>
      </p:pic>
      <p:pic>
        <p:nvPicPr>
          <p:cNvPr id="355" name="Google Shape;355;g1ed57afe11d_6_145"/>
          <p:cNvPicPr preferRelativeResize="0"/>
          <p:nvPr/>
        </p:nvPicPr>
        <p:blipFill rotWithShape="1">
          <a:blip r:embed="rId7">
            <a:alphaModFix/>
          </a:blip>
          <a:srcRect b="0" l="0" r="0" t="0"/>
          <a:stretch/>
        </p:blipFill>
        <p:spPr>
          <a:xfrm>
            <a:off x="1405299" y="2335937"/>
            <a:ext cx="887948" cy="835716"/>
          </a:xfrm>
          <a:prstGeom prst="rect">
            <a:avLst/>
          </a:prstGeom>
          <a:noFill/>
          <a:ln>
            <a:noFill/>
          </a:ln>
        </p:spPr>
      </p:pic>
      <p:pic>
        <p:nvPicPr>
          <p:cNvPr id="356" name="Google Shape;356;g1ed57afe11d_6_145"/>
          <p:cNvPicPr preferRelativeResize="0"/>
          <p:nvPr/>
        </p:nvPicPr>
        <p:blipFill rotWithShape="1">
          <a:blip r:embed="rId8">
            <a:alphaModFix/>
          </a:blip>
          <a:srcRect b="0" l="0" r="0" t="0"/>
          <a:stretch/>
        </p:blipFill>
        <p:spPr>
          <a:xfrm>
            <a:off x="1367924" y="4704439"/>
            <a:ext cx="1048322" cy="816587"/>
          </a:xfrm>
          <a:prstGeom prst="rect">
            <a:avLst/>
          </a:prstGeom>
          <a:noFill/>
          <a:ln>
            <a:noFill/>
          </a:ln>
        </p:spPr>
      </p:pic>
      <p:pic>
        <p:nvPicPr>
          <p:cNvPr id="357" name="Google Shape;357;g1ed57afe11d_6_145"/>
          <p:cNvPicPr preferRelativeResize="0"/>
          <p:nvPr/>
        </p:nvPicPr>
        <p:blipFill rotWithShape="1">
          <a:blip r:embed="rId9">
            <a:alphaModFix/>
          </a:blip>
          <a:srcRect b="0" l="0" r="0" t="0"/>
          <a:stretch/>
        </p:blipFill>
        <p:spPr>
          <a:xfrm>
            <a:off x="6115211" y="4257896"/>
            <a:ext cx="3167952" cy="1895280"/>
          </a:xfrm>
          <a:prstGeom prst="rect">
            <a:avLst/>
          </a:prstGeom>
          <a:noFill/>
          <a:ln>
            <a:noFill/>
          </a:ln>
        </p:spPr>
      </p:pic>
      <p:pic>
        <p:nvPicPr>
          <p:cNvPr id="358" name="Google Shape;358;g1ed57afe11d_6_145"/>
          <p:cNvPicPr preferRelativeResize="0"/>
          <p:nvPr/>
        </p:nvPicPr>
        <p:blipFill rotWithShape="1">
          <a:blip r:embed="rId10">
            <a:alphaModFix/>
          </a:blip>
          <a:srcRect b="0" l="0" r="0" t="0"/>
          <a:stretch/>
        </p:blipFill>
        <p:spPr>
          <a:xfrm>
            <a:off x="6115207" y="1361350"/>
            <a:ext cx="3167968" cy="2778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g1ed57afe11d_6_158"/>
          <p:cNvPicPr preferRelativeResize="0"/>
          <p:nvPr/>
        </p:nvPicPr>
        <p:blipFill rotWithShape="1">
          <a:blip r:embed="rId3">
            <a:alphaModFix amt="13000"/>
          </a:blip>
          <a:srcRect b="7783" l="0" r="0" t="7784"/>
          <a:stretch/>
        </p:blipFill>
        <p:spPr>
          <a:xfrm>
            <a:off x="0" y="0"/>
            <a:ext cx="12191999" cy="6857999"/>
          </a:xfrm>
          <a:prstGeom prst="rect">
            <a:avLst/>
          </a:prstGeom>
          <a:noFill/>
          <a:ln>
            <a:noFill/>
          </a:ln>
        </p:spPr>
      </p:pic>
      <p:sp>
        <p:nvSpPr>
          <p:cNvPr id="365" name="Google Shape;365;g1ed57afe11d_6_158"/>
          <p:cNvSpPr txBox="1"/>
          <p:nvPr/>
        </p:nvSpPr>
        <p:spPr>
          <a:xfrm>
            <a:off x="0" y="296334"/>
            <a:ext cx="12192000" cy="119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OLS</a:t>
            </a:r>
            <a:r>
              <a:rPr i="1" lang="en-US" sz="4267">
                <a:solidFill>
                  <a:srgbClr val="1A2C64"/>
                </a:solidFill>
                <a:latin typeface="Calibri"/>
                <a:ea typeface="Calibri"/>
                <a:cs typeface="Calibri"/>
                <a:sym typeface="Calibri"/>
              </a:rPr>
              <a:t>/WLS</a:t>
            </a:r>
            <a:endParaRPr/>
          </a:p>
          <a:p>
            <a:pPr indent="0" lvl="0" marL="0" marR="0" rtl="0" algn="ctr">
              <a:lnSpc>
                <a:spcPct val="100000"/>
              </a:lnSpc>
              <a:spcBef>
                <a:spcPts val="0"/>
              </a:spcBef>
              <a:spcAft>
                <a:spcPts val="0"/>
              </a:spcAft>
              <a:buClr>
                <a:srgbClr val="000000"/>
              </a:buClr>
              <a:buSzPts val="4267"/>
              <a:buFont typeface="Arial"/>
              <a:buNone/>
            </a:pPr>
            <a:r>
              <a:rPr b="0" i="1" lang="en-US" sz="2867" u="none" cap="none" strike="noStrike">
                <a:solidFill>
                  <a:srgbClr val="1A2C64"/>
                </a:solidFill>
                <a:latin typeface="Calibri"/>
                <a:ea typeface="Calibri"/>
                <a:cs typeface="Calibri"/>
                <a:sym typeface="Calibri"/>
              </a:rPr>
              <a:t>Regression Results </a:t>
            </a:r>
            <a:endParaRPr b="0" i="1" sz="2867" u="none" cap="none" strike="noStrike">
              <a:solidFill>
                <a:srgbClr val="1A2C64"/>
              </a:solidFill>
              <a:latin typeface="Calibri"/>
              <a:ea typeface="Calibri"/>
              <a:cs typeface="Calibri"/>
              <a:sym typeface="Calibri"/>
            </a:endParaRPr>
          </a:p>
        </p:txBody>
      </p:sp>
      <p:sp>
        <p:nvSpPr>
          <p:cNvPr id="366" name="Google Shape;366;g1ed57afe11d_6_158"/>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367" name="Google Shape;367;g1ed57afe11d_6_158"/>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pic>
        <p:nvPicPr>
          <p:cNvPr id="368" name="Google Shape;368;g1ed57afe11d_6_158"/>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369" name="Google Shape;369;g1ed57afe11d_6_158"/>
          <p:cNvPicPr preferRelativeResize="0"/>
          <p:nvPr/>
        </p:nvPicPr>
        <p:blipFill rotWithShape="1">
          <a:blip r:embed="rId5">
            <a:alphaModFix/>
          </a:blip>
          <a:srcRect b="0" l="0" r="0" t="0"/>
          <a:stretch/>
        </p:blipFill>
        <p:spPr>
          <a:xfrm>
            <a:off x="2705100" y="1520878"/>
            <a:ext cx="3308077" cy="2085220"/>
          </a:xfrm>
          <a:prstGeom prst="rect">
            <a:avLst/>
          </a:prstGeom>
          <a:noFill/>
          <a:ln>
            <a:noFill/>
          </a:ln>
        </p:spPr>
      </p:pic>
      <p:pic>
        <p:nvPicPr>
          <p:cNvPr id="370" name="Google Shape;370;g1ed57afe11d_6_158"/>
          <p:cNvPicPr preferRelativeResize="0"/>
          <p:nvPr/>
        </p:nvPicPr>
        <p:blipFill rotWithShape="1">
          <a:blip r:embed="rId6">
            <a:alphaModFix/>
          </a:blip>
          <a:srcRect b="0" l="0" r="0" t="0"/>
          <a:stretch/>
        </p:blipFill>
        <p:spPr>
          <a:xfrm>
            <a:off x="2837836" y="3824307"/>
            <a:ext cx="3042599" cy="2085220"/>
          </a:xfrm>
          <a:prstGeom prst="rect">
            <a:avLst/>
          </a:prstGeom>
          <a:noFill/>
          <a:ln>
            <a:noFill/>
          </a:ln>
        </p:spPr>
      </p:pic>
      <p:pic>
        <p:nvPicPr>
          <p:cNvPr id="371" name="Google Shape;371;g1ed57afe11d_6_158"/>
          <p:cNvPicPr preferRelativeResize="0"/>
          <p:nvPr/>
        </p:nvPicPr>
        <p:blipFill rotWithShape="1">
          <a:blip r:embed="rId7">
            <a:alphaModFix/>
          </a:blip>
          <a:srcRect b="0" l="0" r="0" t="0"/>
          <a:stretch/>
        </p:blipFill>
        <p:spPr>
          <a:xfrm>
            <a:off x="6128364" y="3824305"/>
            <a:ext cx="3358537" cy="2304431"/>
          </a:xfrm>
          <a:prstGeom prst="rect">
            <a:avLst/>
          </a:prstGeom>
          <a:noFill/>
          <a:ln>
            <a:noFill/>
          </a:ln>
        </p:spPr>
      </p:pic>
      <p:pic>
        <p:nvPicPr>
          <p:cNvPr id="372" name="Google Shape;372;g1ed57afe11d_6_158"/>
          <p:cNvPicPr preferRelativeResize="0"/>
          <p:nvPr/>
        </p:nvPicPr>
        <p:blipFill rotWithShape="1">
          <a:blip r:embed="rId8">
            <a:alphaModFix/>
          </a:blip>
          <a:srcRect b="0" l="0" r="0" t="0"/>
          <a:stretch/>
        </p:blipFill>
        <p:spPr>
          <a:xfrm>
            <a:off x="6128365" y="1520875"/>
            <a:ext cx="3358533" cy="2085223"/>
          </a:xfrm>
          <a:prstGeom prst="rect">
            <a:avLst/>
          </a:prstGeom>
          <a:noFill/>
          <a:ln>
            <a:noFill/>
          </a:ln>
        </p:spPr>
      </p:pic>
      <p:pic>
        <p:nvPicPr>
          <p:cNvPr id="373" name="Google Shape;373;g1ed57afe11d_6_158"/>
          <p:cNvPicPr preferRelativeResize="0"/>
          <p:nvPr/>
        </p:nvPicPr>
        <p:blipFill rotWithShape="1">
          <a:blip r:embed="rId9">
            <a:alphaModFix/>
          </a:blip>
          <a:srcRect b="0" l="0" r="0" t="0"/>
          <a:stretch/>
        </p:blipFill>
        <p:spPr>
          <a:xfrm>
            <a:off x="1405299" y="2335937"/>
            <a:ext cx="887948" cy="835716"/>
          </a:xfrm>
          <a:prstGeom prst="rect">
            <a:avLst/>
          </a:prstGeom>
          <a:noFill/>
          <a:ln>
            <a:noFill/>
          </a:ln>
        </p:spPr>
      </p:pic>
      <p:pic>
        <p:nvPicPr>
          <p:cNvPr id="374" name="Google Shape;374;g1ed57afe11d_6_158"/>
          <p:cNvPicPr preferRelativeResize="0"/>
          <p:nvPr/>
        </p:nvPicPr>
        <p:blipFill rotWithShape="1">
          <a:blip r:embed="rId10">
            <a:alphaModFix/>
          </a:blip>
          <a:srcRect b="0" l="0" r="0" t="0"/>
          <a:stretch/>
        </p:blipFill>
        <p:spPr>
          <a:xfrm>
            <a:off x="1367924" y="4704439"/>
            <a:ext cx="1048322" cy="8165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g1ed57afe11d_6_193"/>
          <p:cNvPicPr preferRelativeResize="0"/>
          <p:nvPr/>
        </p:nvPicPr>
        <p:blipFill rotWithShape="1">
          <a:blip r:embed="rId3">
            <a:alphaModFix amt="13000"/>
          </a:blip>
          <a:srcRect b="7783" l="0" r="0" t="7784"/>
          <a:stretch/>
        </p:blipFill>
        <p:spPr>
          <a:xfrm>
            <a:off x="0" y="1"/>
            <a:ext cx="12191999" cy="6857999"/>
          </a:xfrm>
          <a:prstGeom prst="rect">
            <a:avLst/>
          </a:prstGeom>
          <a:noFill/>
          <a:ln>
            <a:noFill/>
          </a:ln>
        </p:spPr>
      </p:pic>
      <p:sp>
        <p:nvSpPr>
          <p:cNvPr id="381" name="Google Shape;381;g1ed57afe11d_6_193"/>
          <p:cNvSpPr txBox="1"/>
          <p:nvPr/>
        </p:nvSpPr>
        <p:spPr>
          <a:xfrm>
            <a:off x="0" y="296334"/>
            <a:ext cx="12192000" cy="7489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ElasticNet</a:t>
            </a:r>
            <a:endParaRPr b="0" i="1" sz="4267" u="none" cap="none" strike="noStrike">
              <a:solidFill>
                <a:srgbClr val="1A2C64"/>
              </a:solidFill>
              <a:latin typeface="Calibri"/>
              <a:ea typeface="Calibri"/>
              <a:cs typeface="Calibri"/>
              <a:sym typeface="Calibri"/>
            </a:endParaRPr>
          </a:p>
        </p:txBody>
      </p:sp>
      <p:sp>
        <p:nvSpPr>
          <p:cNvPr id="382" name="Google Shape;382;g1ed57afe11d_6_193"/>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383" name="Google Shape;383;g1ed57afe11d_6_193"/>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pic>
        <p:nvPicPr>
          <p:cNvPr id="384" name="Google Shape;384;g1ed57afe11d_6_193"/>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385" name="Google Shape;385;g1ed57afe11d_6_193"/>
          <p:cNvPicPr preferRelativeResize="0"/>
          <p:nvPr/>
        </p:nvPicPr>
        <p:blipFill rotWithShape="1">
          <a:blip r:embed="rId5">
            <a:alphaModFix/>
          </a:blip>
          <a:srcRect b="0" l="0" r="0" t="0"/>
          <a:stretch/>
        </p:blipFill>
        <p:spPr>
          <a:xfrm>
            <a:off x="746438" y="2350162"/>
            <a:ext cx="831574" cy="782658"/>
          </a:xfrm>
          <a:prstGeom prst="rect">
            <a:avLst/>
          </a:prstGeom>
          <a:noFill/>
          <a:ln>
            <a:noFill/>
          </a:ln>
        </p:spPr>
      </p:pic>
      <p:pic>
        <p:nvPicPr>
          <p:cNvPr id="386" name="Google Shape;386;g1ed57afe11d_6_193"/>
          <p:cNvPicPr preferRelativeResize="0"/>
          <p:nvPr/>
        </p:nvPicPr>
        <p:blipFill rotWithShape="1">
          <a:blip r:embed="rId6">
            <a:alphaModFix/>
          </a:blip>
          <a:srcRect b="0" l="0" r="0" t="0"/>
          <a:stretch/>
        </p:blipFill>
        <p:spPr>
          <a:xfrm>
            <a:off x="596236" y="4708119"/>
            <a:ext cx="981766" cy="764744"/>
          </a:xfrm>
          <a:prstGeom prst="rect">
            <a:avLst/>
          </a:prstGeom>
          <a:noFill/>
          <a:ln>
            <a:noFill/>
          </a:ln>
        </p:spPr>
      </p:pic>
      <p:pic>
        <p:nvPicPr>
          <p:cNvPr id="387" name="Google Shape;387;g1ed57afe11d_6_193"/>
          <p:cNvPicPr preferRelativeResize="0"/>
          <p:nvPr/>
        </p:nvPicPr>
        <p:blipFill rotWithShape="1">
          <a:blip r:embed="rId7">
            <a:alphaModFix/>
          </a:blip>
          <a:srcRect b="0" l="0" r="0" t="0"/>
          <a:stretch/>
        </p:blipFill>
        <p:spPr>
          <a:xfrm>
            <a:off x="1828380" y="4089141"/>
            <a:ext cx="4920021" cy="2002685"/>
          </a:xfrm>
          <a:prstGeom prst="rect">
            <a:avLst/>
          </a:prstGeom>
          <a:noFill/>
          <a:ln>
            <a:noFill/>
          </a:ln>
        </p:spPr>
      </p:pic>
      <p:pic>
        <p:nvPicPr>
          <p:cNvPr id="388" name="Google Shape;388;g1ed57afe11d_6_193"/>
          <p:cNvPicPr preferRelativeResize="0"/>
          <p:nvPr/>
        </p:nvPicPr>
        <p:blipFill>
          <a:blip r:embed="rId8">
            <a:alphaModFix/>
          </a:blip>
          <a:stretch>
            <a:fillRect/>
          </a:stretch>
        </p:blipFill>
        <p:spPr>
          <a:xfrm>
            <a:off x="1828375" y="1478450"/>
            <a:ext cx="4920019" cy="2526077"/>
          </a:xfrm>
          <a:prstGeom prst="rect">
            <a:avLst/>
          </a:prstGeom>
          <a:noFill/>
          <a:ln>
            <a:noFill/>
          </a:ln>
        </p:spPr>
      </p:pic>
      <p:sp>
        <p:nvSpPr>
          <p:cNvPr id="389" name="Google Shape;389;g1ed57afe11d_6_193"/>
          <p:cNvSpPr txBox="1"/>
          <p:nvPr/>
        </p:nvSpPr>
        <p:spPr>
          <a:xfrm>
            <a:off x="7571175" y="1707050"/>
            <a:ext cx="3033600" cy="6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900">
                <a:solidFill>
                  <a:schemeClr val="dk1"/>
                </a:solidFill>
                <a:latin typeface="Calibri"/>
                <a:ea typeface="Calibri"/>
                <a:cs typeface="Calibri"/>
                <a:sym typeface="Calibri"/>
              </a:rPr>
              <a:t>Coefficients</a:t>
            </a:r>
            <a:endParaRPr sz="1900">
              <a:solidFill>
                <a:schemeClr val="dk1"/>
              </a:solidFill>
              <a:latin typeface="Calibri"/>
              <a:ea typeface="Calibri"/>
              <a:cs typeface="Calibri"/>
              <a:sym typeface="Calibri"/>
            </a:endParaRPr>
          </a:p>
        </p:txBody>
      </p:sp>
      <p:pic>
        <p:nvPicPr>
          <p:cNvPr id="390" name="Google Shape;390;g1ed57afe11d_6_193"/>
          <p:cNvPicPr preferRelativeResize="0"/>
          <p:nvPr/>
        </p:nvPicPr>
        <p:blipFill>
          <a:blip r:embed="rId9">
            <a:alphaModFix/>
          </a:blip>
          <a:stretch>
            <a:fillRect/>
          </a:stretch>
        </p:blipFill>
        <p:spPr>
          <a:xfrm>
            <a:off x="7405238" y="2188625"/>
            <a:ext cx="3706275" cy="1256725"/>
          </a:xfrm>
          <a:prstGeom prst="rect">
            <a:avLst/>
          </a:prstGeom>
          <a:noFill/>
          <a:ln>
            <a:noFill/>
          </a:ln>
        </p:spPr>
      </p:pic>
      <p:pic>
        <p:nvPicPr>
          <p:cNvPr id="391" name="Google Shape;391;g1ed57afe11d_6_193"/>
          <p:cNvPicPr preferRelativeResize="0"/>
          <p:nvPr/>
        </p:nvPicPr>
        <p:blipFill>
          <a:blip r:embed="rId10">
            <a:alphaModFix/>
          </a:blip>
          <a:stretch>
            <a:fillRect/>
          </a:stretch>
        </p:blipFill>
        <p:spPr>
          <a:xfrm>
            <a:off x="7743583" y="4344910"/>
            <a:ext cx="2688792" cy="1491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1ed57afe11d_6_217"/>
          <p:cNvPicPr preferRelativeResize="0"/>
          <p:nvPr/>
        </p:nvPicPr>
        <p:blipFill rotWithShape="1">
          <a:blip r:embed="rId3">
            <a:alphaModFix amt="13000"/>
          </a:blip>
          <a:srcRect b="7783" l="0" r="0" t="7784"/>
          <a:stretch/>
        </p:blipFill>
        <p:spPr>
          <a:xfrm>
            <a:off x="0" y="0"/>
            <a:ext cx="12191999" cy="6857999"/>
          </a:xfrm>
          <a:prstGeom prst="rect">
            <a:avLst/>
          </a:prstGeom>
          <a:noFill/>
          <a:ln>
            <a:noFill/>
          </a:ln>
        </p:spPr>
      </p:pic>
      <p:sp>
        <p:nvSpPr>
          <p:cNvPr id="398" name="Google Shape;398;g1ed57afe11d_6_217"/>
          <p:cNvSpPr txBox="1"/>
          <p:nvPr/>
        </p:nvSpPr>
        <p:spPr>
          <a:xfrm>
            <a:off x="0" y="296334"/>
            <a:ext cx="12192000" cy="125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i="1" lang="en-US" sz="4267">
                <a:solidFill>
                  <a:srgbClr val="1A2C64"/>
                </a:solidFill>
                <a:latin typeface="Calibri"/>
                <a:ea typeface="Calibri"/>
                <a:cs typeface="Calibri"/>
                <a:sym typeface="Calibri"/>
              </a:rPr>
              <a:t>Results</a:t>
            </a:r>
            <a:endParaRPr i="1" sz="4267">
              <a:solidFill>
                <a:srgbClr val="1A2C64"/>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267"/>
              <a:buFont typeface="Arial"/>
              <a:buNone/>
            </a:pPr>
            <a:r>
              <a:rPr i="1" lang="en-US" sz="3266">
                <a:solidFill>
                  <a:srgbClr val="1A2C64"/>
                </a:solidFill>
                <a:latin typeface="Calibri"/>
                <a:ea typeface="Calibri"/>
                <a:cs typeface="Calibri"/>
                <a:sym typeface="Calibri"/>
              </a:rPr>
              <a:t>OLS / WLS / Elastic Net</a:t>
            </a:r>
            <a:endParaRPr i="1" sz="3266">
              <a:solidFill>
                <a:srgbClr val="1A2C64"/>
              </a:solidFill>
              <a:latin typeface="Calibri"/>
              <a:ea typeface="Calibri"/>
              <a:cs typeface="Calibri"/>
              <a:sym typeface="Calibri"/>
            </a:endParaRPr>
          </a:p>
        </p:txBody>
      </p:sp>
      <p:sp>
        <p:nvSpPr>
          <p:cNvPr id="399" name="Google Shape;399;g1ed57afe11d_6_217"/>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400" name="Google Shape;400;g1ed57afe11d_6_217"/>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pic>
        <p:nvPicPr>
          <p:cNvPr id="401" name="Google Shape;401;g1ed57afe11d_6_217"/>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402" name="Google Shape;402;g1ed57afe11d_6_217"/>
          <p:cNvPicPr preferRelativeResize="0"/>
          <p:nvPr/>
        </p:nvPicPr>
        <p:blipFill rotWithShape="1">
          <a:blip r:embed="rId5">
            <a:alphaModFix/>
          </a:blip>
          <a:srcRect b="0" l="0" r="0" t="0"/>
          <a:stretch/>
        </p:blipFill>
        <p:spPr>
          <a:xfrm>
            <a:off x="348825" y="2056512"/>
            <a:ext cx="6143779" cy="3320673"/>
          </a:xfrm>
          <a:prstGeom prst="rect">
            <a:avLst/>
          </a:prstGeom>
          <a:noFill/>
          <a:ln>
            <a:noFill/>
          </a:ln>
        </p:spPr>
      </p:pic>
      <p:pic>
        <p:nvPicPr>
          <p:cNvPr id="403" name="Google Shape;403;g1ed57afe11d_6_217"/>
          <p:cNvPicPr preferRelativeResize="0"/>
          <p:nvPr/>
        </p:nvPicPr>
        <p:blipFill>
          <a:blip r:embed="rId6">
            <a:alphaModFix/>
          </a:blip>
          <a:stretch>
            <a:fillRect/>
          </a:stretch>
        </p:blipFill>
        <p:spPr>
          <a:xfrm>
            <a:off x="6707296" y="2056515"/>
            <a:ext cx="5135855" cy="33206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8ca33ef295_0_2"/>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Project Introduction</a:t>
            </a:r>
            <a:endParaRPr/>
          </a:p>
        </p:txBody>
      </p:sp>
      <p:sp>
        <p:nvSpPr>
          <p:cNvPr id="177" name="Google Shape;177;g28ca33ef295_0_2"/>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178" name="Google Shape;178;g28ca33ef295_0_2"/>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sp>
        <p:nvSpPr>
          <p:cNvPr id="179" name="Google Shape;179;g28ca33ef295_0_2"/>
          <p:cNvSpPr txBox="1"/>
          <p:nvPr/>
        </p:nvSpPr>
        <p:spPr>
          <a:xfrm>
            <a:off x="395825" y="1224049"/>
            <a:ext cx="11738400" cy="4648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US" sz="2200">
                <a:solidFill>
                  <a:srgbClr val="1A2C64"/>
                </a:solidFill>
              </a:rPr>
              <a:t>Analysis of cross-sectional and time series data</a:t>
            </a:r>
            <a:endParaRPr sz="2200">
              <a:solidFill>
                <a:srgbClr val="1A2C64"/>
              </a:solidFill>
            </a:endParaRPr>
          </a:p>
          <a:p>
            <a:pPr indent="0" lvl="0" marL="0" rtl="0" algn="ctr">
              <a:spcBef>
                <a:spcPts val="0"/>
              </a:spcBef>
              <a:spcAft>
                <a:spcPts val="0"/>
              </a:spcAft>
              <a:buNone/>
            </a:pPr>
            <a:r>
              <a:t/>
            </a:r>
            <a:endParaRPr sz="2200">
              <a:solidFill>
                <a:srgbClr val="1A2C64"/>
              </a:solidFill>
            </a:endParaRPr>
          </a:p>
          <a:p>
            <a:pPr indent="0" lvl="0" marL="0" rtl="0" algn="ctr">
              <a:spcBef>
                <a:spcPts val="0"/>
              </a:spcBef>
              <a:spcAft>
                <a:spcPts val="0"/>
              </a:spcAft>
              <a:buNone/>
            </a:pPr>
            <a:r>
              <a:rPr b="1" lang="en-US" sz="2200">
                <a:solidFill>
                  <a:srgbClr val="1A2C64"/>
                </a:solidFill>
              </a:rPr>
              <a:t>Data Sets</a:t>
            </a:r>
            <a:endParaRPr b="1" sz="2200">
              <a:solidFill>
                <a:srgbClr val="1A2C64"/>
              </a:solidFill>
            </a:endParaRPr>
          </a:p>
          <a:p>
            <a:pPr indent="0" lvl="0" marL="0" rtl="0" algn="ctr">
              <a:spcBef>
                <a:spcPts val="0"/>
              </a:spcBef>
              <a:spcAft>
                <a:spcPts val="0"/>
              </a:spcAft>
              <a:buNone/>
            </a:pPr>
            <a:r>
              <a:t/>
            </a:r>
            <a:endParaRPr b="1" sz="2200">
              <a:solidFill>
                <a:srgbClr val="1A2C64"/>
              </a:solidFill>
            </a:endParaRPr>
          </a:p>
          <a:p>
            <a:pPr indent="-368300" lvl="0" marL="457200" rtl="0" algn="l">
              <a:spcBef>
                <a:spcPts val="0"/>
              </a:spcBef>
              <a:spcAft>
                <a:spcPts val="0"/>
              </a:spcAft>
              <a:buClr>
                <a:srgbClr val="1A2C64"/>
              </a:buClr>
              <a:buSzPts val="2200"/>
              <a:buAutoNum type="arabicPeriod"/>
            </a:pPr>
            <a:r>
              <a:rPr lang="en-US" sz="2200">
                <a:solidFill>
                  <a:srgbClr val="1A2C64"/>
                </a:solidFill>
              </a:rPr>
              <a:t>  NBA 2K20 Dataset - Cross Sectional</a:t>
            </a:r>
            <a:endParaRPr sz="2200">
              <a:solidFill>
                <a:srgbClr val="1A2C64"/>
              </a:solidFill>
            </a:endParaRPr>
          </a:p>
          <a:p>
            <a:pPr indent="-368300" lvl="0" marL="457200" rtl="0" algn="l">
              <a:spcBef>
                <a:spcPts val="0"/>
              </a:spcBef>
              <a:spcAft>
                <a:spcPts val="0"/>
              </a:spcAft>
              <a:buClr>
                <a:srgbClr val="1A2C64"/>
              </a:buClr>
              <a:buSzPts val="2200"/>
              <a:buAutoNum type="arabicPeriod"/>
            </a:pPr>
            <a:r>
              <a:rPr lang="en-US" sz="2200">
                <a:solidFill>
                  <a:srgbClr val="1A2C64"/>
                </a:solidFill>
              </a:rPr>
              <a:t>  CO2 Emissions by Countries - Time Series</a:t>
            </a:r>
            <a:endParaRPr sz="2200">
              <a:solidFill>
                <a:srgbClr val="1A2C64"/>
              </a:solidFill>
            </a:endParaRPr>
          </a:p>
          <a:p>
            <a:pPr indent="0" lvl="0" marL="0" rtl="0" algn="ctr">
              <a:spcBef>
                <a:spcPts val="0"/>
              </a:spcBef>
              <a:spcAft>
                <a:spcPts val="0"/>
              </a:spcAft>
              <a:buNone/>
            </a:pPr>
            <a:r>
              <a:t/>
            </a:r>
            <a:endParaRPr sz="2200">
              <a:solidFill>
                <a:srgbClr val="1A2C64"/>
              </a:solidFill>
            </a:endParaRPr>
          </a:p>
          <a:p>
            <a:pPr indent="0" lvl="0" marL="0" rtl="0" algn="ctr">
              <a:spcBef>
                <a:spcPts val="0"/>
              </a:spcBef>
              <a:spcAft>
                <a:spcPts val="0"/>
              </a:spcAft>
              <a:buNone/>
            </a:pPr>
            <a:r>
              <a:rPr b="1" lang="en-US" sz="2200">
                <a:solidFill>
                  <a:srgbClr val="1A2C64"/>
                </a:solidFill>
              </a:rPr>
              <a:t>Why These Data Sets are Relevant?</a:t>
            </a:r>
            <a:endParaRPr b="1" sz="2200">
              <a:solidFill>
                <a:srgbClr val="1A2C64"/>
              </a:solidFill>
            </a:endParaRPr>
          </a:p>
          <a:p>
            <a:pPr indent="0" lvl="0" marL="0" rtl="0" algn="ctr">
              <a:spcBef>
                <a:spcPts val="0"/>
              </a:spcBef>
              <a:spcAft>
                <a:spcPts val="0"/>
              </a:spcAft>
              <a:buNone/>
            </a:pPr>
            <a:r>
              <a:t/>
            </a:r>
            <a:endParaRPr b="1" sz="2200">
              <a:solidFill>
                <a:srgbClr val="1A2C64"/>
              </a:solidFill>
            </a:endParaRPr>
          </a:p>
          <a:p>
            <a:pPr indent="-368300" lvl="0" marL="457200" rtl="0" algn="l">
              <a:spcBef>
                <a:spcPts val="0"/>
              </a:spcBef>
              <a:spcAft>
                <a:spcPts val="0"/>
              </a:spcAft>
              <a:buClr>
                <a:srgbClr val="1A2C64"/>
              </a:buClr>
              <a:buSzPts val="2200"/>
              <a:buChar char="•"/>
            </a:pPr>
            <a:r>
              <a:rPr lang="en-US" sz="2200">
                <a:solidFill>
                  <a:srgbClr val="1A2C64"/>
                </a:solidFill>
              </a:rPr>
              <a:t>NBA 2K20</a:t>
            </a:r>
            <a:r>
              <a:rPr lang="en-US" sz="2200">
                <a:solidFill>
                  <a:srgbClr val="1A2C64"/>
                </a:solidFill>
              </a:rPr>
              <a:t>: Detailed Attributes for players registered in NBA2k.</a:t>
            </a:r>
            <a:endParaRPr sz="2200">
              <a:solidFill>
                <a:srgbClr val="1A2C64"/>
              </a:solidFill>
            </a:endParaRPr>
          </a:p>
          <a:p>
            <a:pPr indent="-368300" lvl="0" marL="457200" rtl="0" algn="l">
              <a:spcBef>
                <a:spcPts val="0"/>
              </a:spcBef>
              <a:spcAft>
                <a:spcPts val="0"/>
              </a:spcAft>
              <a:buClr>
                <a:srgbClr val="1A2C64"/>
              </a:buClr>
              <a:buSzPts val="2200"/>
              <a:buChar char="•"/>
            </a:pPr>
            <a:r>
              <a:rPr lang="en-US" sz="2200">
                <a:solidFill>
                  <a:srgbClr val="1A2C64"/>
                </a:solidFill>
              </a:rPr>
              <a:t>CO2 Emissions: Significant contributor to global warming.</a:t>
            </a:r>
            <a:endParaRPr sz="2200">
              <a:solidFill>
                <a:srgbClr val="1A2C64"/>
              </a:solidFill>
            </a:endParaRPr>
          </a:p>
          <a:p>
            <a:pPr indent="0" lvl="0" marL="0" rtl="0" algn="ctr">
              <a:spcBef>
                <a:spcPts val="0"/>
              </a:spcBef>
              <a:spcAft>
                <a:spcPts val="0"/>
              </a:spcAft>
              <a:buNone/>
            </a:pPr>
            <a:r>
              <a:t/>
            </a:r>
            <a:endParaRPr sz="2200">
              <a:solidFill>
                <a:srgbClr val="1A2C64"/>
              </a:solidFill>
            </a:endParaRPr>
          </a:p>
          <a:p>
            <a:pPr indent="0" lvl="0" marL="0" rtl="0" algn="ctr">
              <a:spcBef>
                <a:spcPts val="0"/>
              </a:spcBef>
              <a:spcAft>
                <a:spcPts val="0"/>
              </a:spcAft>
              <a:buNone/>
            </a:pPr>
            <a:r>
              <a:t/>
            </a:r>
            <a:endParaRPr sz="1600">
              <a:solidFill>
                <a:srgbClr val="1A2C64"/>
              </a:solidFill>
            </a:endParaRPr>
          </a:p>
          <a:p>
            <a:pPr indent="0" lvl="0" marL="0" rtl="0" algn="ctr">
              <a:spcBef>
                <a:spcPts val="0"/>
              </a:spcBef>
              <a:spcAft>
                <a:spcPts val="0"/>
              </a:spcAft>
              <a:buNone/>
            </a:pPr>
            <a:r>
              <a:t/>
            </a:r>
            <a:endParaRPr sz="1600">
              <a:solidFill>
                <a:srgbClr val="1A2C64"/>
              </a:solidFill>
            </a:endParaRPr>
          </a:p>
        </p:txBody>
      </p:sp>
      <p:sp>
        <p:nvSpPr>
          <p:cNvPr id="180" name="Google Shape;180;g28ca33ef295_0_2"/>
          <p:cNvSpPr txBox="1"/>
          <p:nvPr/>
        </p:nvSpPr>
        <p:spPr>
          <a:xfrm>
            <a:off x="9569062" y="5919007"/>
            <a:ext cx="3073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Calibri"/>
                <a:ea typeface="Calibri"/>
                <a:cs typeface="Calibri"/>
                <a:sym typeface="Calibri"/>
              </a:rPr>
              <a:t>Image source: FourSquare, Meer</a:t>
            </a:r>
            <a:endParaRPr/>
          </a:p>
        </p:txBody>
      </p:sp>
      <p:pic>
        <p:nvPicPr>
          <p:cNvPr id="181" name="Google Shape;181;g28ca33ef295_0_2"/>
          <p:cNvPicPr preferRelativeResize="0"/>
          <p:nvPr/>
        </p:nvPicPr>
        <p:blipFill rotWithShape="1">
          <a:blip r:embed="rId3">
            <a:alphaModFix/>
          </a:blip>
          <a:srcRect b="41667" l="0" r="29123" t="0"/>
          <a:stretch/>
        </p:blipFill>
        <p:spPr>
          <a:xfrm>
            <a:off x="9466239" y="6357937"/>
            <a:ext cx="2573867" cy="420017"/>
          </a:xfrm>
          <a:prstGeom prst="rect">
            <a:avLst/>
          </a:prstGeom>
          <a:noFill/>
          <a:ln>
            <a:noFill/>
          </a:ln>
        </p:spPr>
      </p:pic>
      <p:pic>
        <p:nvPicPr>
          <p:cNvPr id="182" name="Google Shape;182;g28ca33ef295_0_2"/>
          <p:cNvPicPr preferRelativeResize="0"/>
          <p:nvPr/>
        </p:nvPicPr>
        <p:blipFill>
          <a:blip r:embed="rId4">
            <a:alphaModFix/>
          </a:blip>
          <a:stretch>
            <a:fillRect/>
          </a:stretch>
        </p:blipFill>
        <p:spPr>
          <a:xfrm>
            <a:off x="266700" y="129351"/>
            <a:ext cx="2573851" cy="1930396"/>
          </a:xfrm>
          <a:prstGeom prst="rect">
            <a:avLst/>
          </a:prstGeom>
          <a:noFill/>
          <a:ln>
            <a:noFill/>
          </a:ln>
        </p:spPr>
      </p:pic>
      <p:pic>
        <p:nvPicPr>
          <p:cNvPr id="183" name="Google Shape;183;g28ca33ef295_0_2"/>
          <p:cNvPicPr preferRelativeResize="0"/>
          <p:nvPr/>
        </p:nvPicPr>
        <p:blipFill>
          <a:blip r:embed="rId5">
            <a:alphaModFix/>
          </a:blip>
          <a:stretch>
            <a:fillRect/>
          </a:stretch>
        </p:blipFill>
        <p:spPr>
          <a:xfrm>
            <a:off x="9681938" y="3662525"/>
            <a:ext cx="2142476" cy="2142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g1ed57afe11d_6_227"/>
          <p:cNvPicPr preferRelativeResize="0"/>
          <p:nvPr/>
        </p:nvPicPr>
        <p:blipFill rotWithShape="1">
          <a:blip r:embed="rId3">
            <a:alphaModFix amt="14000"/>
          </a:blip>
          <a:srcRect b="28763" l="34409" r="-10350" t="17006"/>
          <a:stretch/>
        </p:blipFill>
        <p:spPr>
          <a:xfrm>
            <a:off x="0" y="0"/>
            <a:ext cx="14123223" cy="6721826"/>
          </a:xfrm>
          <a:prstGeom prst="rect">
            <a:avLst/>
          </a:prstGeom>
          <a:noFill/>
          <a:ln>
            <a:noFill/>
          </a:ln>
        </p:spPr>
      </p:pic>
      <p:sp>
        <p:nvSpPr>
          <p:cNvPr id="410" name="Google Shape;410;g1ed57afe11d_6_227"/>
          <p:cNvSpPr txBox="1"/>
          <p:nvPr/>
        </p:nvSpPr>
        <p:spPr>
          <a:xfrm>
            <a:off x="0" y="2836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Diagnostic Tests</a:t>
            </a:r>
            <a:endParaRPr b="0" i="0" sz="1400" u="none" cap="none" strike="noStrike">
              <a:solidFill>
                <a:srgbClr val="000000"/>
              </a:solidFill>
              <a:latin typeface="Arial"/>
              <a:ea typeface="Arial"/>
              <a:cs typeface="Arial"/>
              <a:sym typeface="Arial"/>
            </a:endParaRPr>
          </a:p>
        </p:txBody>
      </p:sp>
      <p:sp>
        <p:nvSpPr>
          <p:cNvPr id="411" name="Google Shape;411;g1ed57afe11d_6_227"/>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412" name="Google Shape;412;g1ed57afe11d_6_227"/>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sp>
        <p:nvSpPr>
          <p:cNvPr id="413" name="Google Shape;413;g1ed57afe11d_6_227"/>
          <p:cNvSpPr txBox="1"/>
          <p:nvPr/>
        </p:nvSpPr>
        <p:spPr>
          <a:xfrm>
            <a:off x="1358625" y="7744431"/>
            <a:ext cx="11738400" cy="3638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1" lang="en-US" sz="1800">
                <a:solidFill>
                  <a:srgbClr val="1A2C64"/>
                </a:solidFill>
                <a:latin typeface="Calibri"/>
                <a:ea typeface="Calibri"/>
                <a:cs typeface="Calibri"/>
                <a:sym typeface="Calibri"/>
              </a:rPr>
              <a:t>To ensure the reliability and accuracy of our regression model, we will rigorously conduct a series of essential diagnostic tests to validate the quality of our analysis and ensure that our predictions are statistically sound, robust, and reliable.</a:t>
            </a:r>
            <a:endParaRPr b="1" i="0" sz="1800" u="none" cap="none" strike="noStrike">
              <a:solidFill>
                <a:srgbClr val="1A2C64"/>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1" i="0" sz="1800" u="none" cap="none" strike="noStrike">
              <a:solidFill>
                <a:srgbClr val="1A2C64"/>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1" i="0" sz="18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Residual analysis using the Jarque-Bera test, which assesses whether the residuals have a normal distribution - a key assumption in linear regression. This test helps in identifying any deviation from normality in the error terms. </a:t>
            </a:r>
            <a:endParaRPr b="1" i="0" sz="13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Additionally, we will evaluate the R-squared (R²) value, which measures the proportion of variance in the dependent variable that can be explained by the independent variables, offering insight into the model's explanatory power.</a:t>
            </a:r>
            <a:endParaRPr b="1" i="0" sz="13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Akaike Information Criterion (AIC) to compare the relative quality of different regression models. AIC provides a means for model selection, balancing model complexity and goodness of fit.</a:t>
            </a:r>
            <a:endParaRPr b="1" i="0" sz="13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Durbin-Watson test will be applied to check for autocorrelation in the residuals. This test is crucial to confirm that the variables are indeed independent, as autocorrelation can significantly impact the validity of the regression model.</a:t>
            </a:r>
            <a:endParaRPr b="1" i="0" sz="13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Breusch-Pagan test to assess homoscedasticity. This test checks whether the variance of errors is constant across all levels of the independent variables. Heteroscedasticity, or non-constant variance, can lead to inefficient estimates and affect the reliability of hypothesis tests.</a:t>
            </a:r>
            <a:endParaRPr b="1" i="0" sz="1800" u="none" cap="none" strike="noStrike">
              <a:solidFill>
                <a:srgbClr val="1A2C64"/>
              </a:solidFill>
              <a:latin typeface="Calibri"/>
              <a:ea typeface="Calibri"/>
              <a:cs typeface="Calibri"/>
              <a:sym typeface="Calibri"/>
            </a:endParaRPr>
          </a:p>
        </p:txBody>
      </p:sp>
      <p:pic>
        <p:nvPicPr>
          <p:cNvPr id="414" name="Google Shape;414;g1ed57afe11d_6_227"/>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sp>
        <p:nvSpPr>
          <p:cNvPr id="415" name="Google Shape;415;g1ed57afe11d_6_227"/>
          <p:cNvSpPr txBox="1"/>
          <p:nvPr/>
        </p:nvSpPr>
        <p:spPr>
          <a:xfrm>
            <a:off x="592300" y="1578425"/>
            <a:ext cx="5686200" cy="13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solidFill>
                  <a:srgbClr val="1A2C64"/>
                </a:solidFill>
                <a:latin typeface="Calibri"/>
                <a:ea typeface="Calibri"/>
                <a:cs typeface="Calibri"/>
                <a:sym typeface="Calibri"/>
              </a:rPr>
              <a:t>Jarque-Bera Test</a:t>
            </a:r>
            <a:endParaRPr b="1" i="1" sz="1500">
              <a:solidFill>
                <a:srgbClr val="1A2C64"/>
              </a:solidFill>
              <a:latin typeface="Calibri"/>
              <a:ea typeface="Calibri"/>
              <a:cs typeface="Calibri"/>
              <a:sym typeface="Calibri"/>
            </a:endParaRPr>
          </a:p>
          <a:p>
            <a:pPr indent="0" lvl="0" marL="0" rtl="0" algn="ctr">
              <a:spcBef>
                <a:spcPts val="0"/>
              </a:spcBef>
              <a:spcAft>
                <a:spcPts val="0"/>
              </a:spcAft>
              <a:buNone/>
            </a:pPr>
            <a:r>
              <a:t/>
            </a:r>
            <a:endParaRPr i="1" sz="1500">
              <a:solidFill>
                <a:srgbClr val="1A2C64"/>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i="1" lang="en-US" sz="1200">
                <a:solidFill>
                  <a:srgbClr val="1A2C64"/>
                </a:solidFill>
                <a:latin typeface="Calibri"/>
                <a:ea typeface="Calibri"/>
                <a:cs typeface="Calibri"/>
                <a:sym typeface="Calibri"/>
              </a:rPr>
              <a:t>Crucial for assessing the fit of a regression model, uses skewness and kurtosis to examine residuals against a normal distribution, with significant results indicating deviations that could impact the model's validity.</a:t>
            </a:r>
            <a:endParaRPr i="1" sz="1200">
              <a:solidFill>
                <a:srgbClr val="1A2C64"/>
              </a:solidFill>
              <a:latin typeface="Calibri"/>
              <a:ea typeface="Calibri"/>
              <a:cs typeface="Calibri"/>
              <a:sym typeface="Calibri"/>
            </a:endParaRPr>
          </a:p>
          <a:p>
            <a:pPr indent="0" lvl="0" marL="0" rtl="0" algn="ctr">
              <a:spcBef>
                <a:spcPts val="0"/>
              </a:spcBef>
              <a:spcAft>
                <a:spcPts val="0"/>
              </a:spcAft>
              <a:buClr>
                <a:schemeClr val="dk1"/>
              </a:buClr>
              <a:buSzPts val="4267"/>
              <a:buFont typeface="Arial"/>
              <a:buNone/>
            </a:pPr>
            <a:r>
              <a:t/>
            </a:r>
            <a:endParaRPr i="1" sz="1500">
              <a:solidFill>
                <a:srgbClr val="1A2C64"/>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16" name="Google Shape;416;g1ed57afe11d_6_227"/>
          <p:cNvPicPr preferRelativeResize="0"/>
          <p:nvPr/>
        </p:nvPicPr>
        <p:blipFill>
          <a:blip r:embed="rId5">
            <a:alphaModFix/>
          </a:blip>
          <a:stretch>
            <a:fillRect/>
          </a:stretch>
        </p:blipFill>
        <p:spPr>
          <a:xfrm>
            <a:off x="3965725" y="3598438"/>
            <a:ext cx="1859251" cy="1963449"/>
          </a:xfrm>
          <a:prstGeom prst="rect">
            <a:avLst/>
          </a:prstGeom>
          <a:noFill/>
          <a:ln>
            <a:noFill/>
          </a:ln>
        </p:spPr>
      </p:pic>
      <p:pic>
        <p:nvPicPr>
          <p:cNvPr id="417" name="Google Shape;417;g1ed57afe11d_6_227"/>
          <p:cNvPicPr preferRelativeResize="0"/>
          <p:nvPr/>
        </p:nvPicPr>
        <p:blipFill>
          <a:blip r:embed="rId6">
            <a:alphaModFix/>
          </a:blip>
          <a:stretch>
            <a:fillRect/>
          </a:stretch>
        </p:blipFill>
        <p:spPr>
          <a:xfrm>
            <a:off x="7181363" y="4887159"/>
            <a:ext cx="1307935" cy="1225300"/>
          </a:xfrm>
          <a:prstGeom prst="rect">
            <a:avLst/>
          </a:prstGeom>
          <a:noFill/>
          <a:ln>
            <a:noFill/>
          </a:ln>
        </p:spPr>
      </p:pic>
      <p:pic>
        <p:nvPicPr>
          <p:cNvPr id="418" name="Google Shape;418;g1ed57afe11d_6_227"/>
          <p:cNvPicPr preferRelativeResize="0"/>
          <p:nvPr/>
        </p:nvPicPr>
        <p:blipFill>
          <a:blip r:embed="rId7">
            <a:alphaModFix/>
          </a:blip>
          <a:stretch>
            <a:fillRect/>
          </a:stretch>
        </p:blipFill>
        <p:spPr>
          <a:xfrm>
            <a:off x="8771551" y="4857950"/>
            <a:ext cx="2626875" cy="1283725"/>
          </a:xfrm>
          <a:prstGeom prst="rect">
            <a:avLst/>
          </a:prstGeom>
          <a:noFill/>
          <a:ln>
            <a:noFill/>
          </a:ln>
        </p:spPr>
      </p:pic>
      <p:sp>
        <p:nvSpPr>
          <p:cNvPr id="419" name="Google Shape;419;g1ed57afe11d_6_227"/>
          <p:cNvSpPr txBox="1"/>
          <p:nvPr/>
        </p:nvSpPr>
        <p:spPr>
          <a:xfrm>
            <a:off x="6446800" y="1578425"/>
            <a:ext cx="5686200" cy="13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solidFill>
                  <a:srgbClr val="1A2C64"/>
                </a:solidFill>
                <a:latin typeface="Calibri"/>
                <a:ea typeface="Calibri"/>
                <a:cs typeface="Calibri"/>
                <a:sym typeface="Calibri"/>
              </a:rPr>
              <a:t>Breusch Pagan</a:t>
            </a:r>
            <a:r>
              <a:rPr b="1" i="1" lang="en-US" sz="1500">
                <a:solidFill>
                  <a:srgbClr val="1A2C64"/>
                </a:solidFill>
                <a:latin typeface="Calibri"/>
                <a:ea typeface="Calibri"/>
                <a:cs typeface="Calibri"/>
                <a:sym typeface="Calibri"/>
              </a:rPr>
              <a:t> Test</a:t>
            </a:r>
            <a:endParaRPr b="1" i="1" sz="1500">
              <a:solidFill>
                <a:srgbClr val="1A2C64"/>
              </a:solidFill>
              <a:latin typeface="Calibri"/>
              <a:ea typeface="Calibri"/>
              <a:cs typeface="Calibri"/>
              <a:sym typeface="Calibri"/>
            </a:endParaRPr>
          </a:p>
          <a:p>
            <a:pPr indent="0" lvl="0" marL="0" rtl="0" algn="ctr">
              <a:spcBef>
                <a:spcPts val="0"/>
              </a:spcBef>
              <a:spcAft>
                <a:spcPts val="0"/>
              </a:spcAft>
              <a:buNone/>
            </a:pPr>
            <a:r>
              <a:t/>
            </a:r>
            <a:endParaRPr i="1" sz="1500">
              <a:solidFill>
                <a:srgbClr val="1A2C64"/>
              </a:solidFill>
              <a:latin typeface="Calibri"/>
              <a:ea typeface="Calibri"/>
              <a:cs typeface="Calibri"/>
              <a:sym typeface="Calibri"/>
            </a:endParaRPr>
          </a:p>
          <a:p>
            <a:pPr indent="0" lvl="0" marL="0" rtl="0" algn="just">
              <a:spcBef>
                <a:spcPts val="0"/>
              </a:spcBef>
              <a:spcAft>
                <a:spcPts val="0"/>
              </a:spcAft>
              <a:buNone/>
            </a:pPr>
            <a:r>
              <a:rPr i="1" lang="en-US" sz="1200">
                <a:solidFill>
                  <a:srgbClr val="1A2C64"/>
                </a:solidFill>
                <a:latin typeface="Calibri"/>
                <a:ea typeface="Calibri"/>
                <a:cs typeface="Calibri"/>
                <a:sym typeface="Calibri"/>
              </a:rPr>
              <a:t>The Breusch-Pagan test is a widely used statistical method that evaluates whether the variance of the errors in a regression model is dependent on the values of the independent variables, thus testing for heteroskedasticity—a condition where error variances are unequal across different levels of the independent variables, which can invalidate standard statistical tests and weaken the reliability of the model.</a:t>
            </a:r>
            <a:endParaRPr i="1" sz="1200">
              <a:solidFill>
                <a:srgbClr val="1A2C64"/>
              </a:solidFill>
              <a:latin typeface="Calibri"/>
              <a:ea typeface="Calibri"/>
              <a:cs typeface="Calibri"/>
              <a:sym typeface="Calibri"/>
            </a:endParaRPr>
          </a:p>
          <a:p>
            <a:pPr indent="0" lvl="0" marL="0" rtl="0" algn="ctr">
              <a:spcBef>
                <a:spcPts val="0"/>
              </a:spcBef>
              <a:spcAft>
                <a:spcPts val="0"/>
              </a:spcAft>
              <a:buNone/>
            </a:pPr>
            <a:r>
              <a:t/>
            </a:r>
            <a:endParaRPr i="1" sz="1500">
              <a:solidFill>
                <a:srgbClr val="1A2C64"/>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20" name="Google Shape;420;g1ed57afe11d_6_227"/>
          <p:cNvPicPr preferRelativeResize="0"/>
          <p:nvPr/>
        </p:nvPicPr>
        <p:blipFill>
          <a:blip r:embed="rId8">
            <a:alphaModFix/>
          </a:blip>
          <a:stretch>
            <a:fillRect/>
          </a:stretch>
        </p:blipFill>
        <p:spPr>
          <a:xfrm>
            <a:off x="359975" y="3641700"/>
            <a:ext cx="3135748" cy="1780800"/>
          </a:xfrm>
          <a:prstGeom prst="rect">
            <a:avLst/>
          </a:prstGeom>
          <a:noFill/>
          <a:ln>
            <a:noFill/>
          </a:ln>
        </p:spPr>
      </p:pic>
      <p:pic>
        <p:nvPicPr>
          <p:cNvPr id="421" name="Google Shape;421;g1ed57afe11d_6_227"/>
          <p:cNvPicPr preferRelativeResize="0"/>
          <p:nvPr/>
        </p:nvPicPr>
        <p:blipFill>
          <a:blip r:embed="rId9">
            <a:alphaModFix/>
          </a:blip>
          <a:stretch>
            <a:fillRect/>
          </a:stretch>
        </p:blipFill>
        <p:spPr>
          <a:xfrm>
            <a:off x="7302000" y="3125201"/>
            <a:ext cx="3135749" cy="16260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g1ed57afe11d_4_66"/>
          <p:cNvPicPr preferRelativeResize="0"/>
          <p:nvPr/>
        </p:nvPicPr>
        <p:blipFill rotWithShape="1">
          <a:blip r:embed="rId3">
            <a:alphaModFix amt="14000"/>
          </a:blip>
          <a:srcRect b="28763" l="34409" r="-10350" t="17006"/>
          <a:stretch/>
        </p:blipFill>
        <p:spPr>
          <a:xfrm>
            <a:off x="0" y="0"/>
            <a:ext cx="14123223" cy="6721826"/>
          </a:xfrm>
          <a:prstGeom prst="rect">
            <a:avLst/>
          </a:prstGeom>
          <a:noFill/>
          <a:ln>
            <a:noFill/>
          </a:ln>
        </p:spPr>
      </p:pic>
      <p:sp>
        <p:nvSpPr>
          <p:cNvPr id="428" name="Google Shape;428;g1ed57afe11d_4_66"/>
          <p:cNvSpPr txBox="1"/>
          <p:nvPr/>
        </p:nvSpPr>
        <p:spPr>
          <a:xfrm>
            <a:off x="0" y="2836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Diagnostic Tests</a:t>
            </a:r>
            <a:endParaRPr b="0" i="0" sz="1400" u="none" cap="none" strike="noStrike">
              <a:solidFill>
                <a:srgbClr val="000000"/>
              </a:solidFill>
              <a:latin typeface="Arial"/>
              <a:ea typeface="Arial"/>
              <a:cs typeface="Arial"/>
              <a:sym typeface="Arial"/>
            </a:endParaRPr>
          </a:p>
        </p:txBody>
      </p:sp>
      <p:sp>
        <p:nvSpPr>
          <p:cNvPr id="429" name="Google Shape;429;g1ed57afe11d_4_66"/>
          <p:cNvSpPr/>
          <p:nvPr/>
        </p:nvSpPr>
        <p:spPr>
          <a:xfrm>
            <a:off x="0" y="6248400"/>
            <a:ext cx="12192000" cy="609600"/>
          </a:xfrm>
          <a:prstGeom prst="rect">
            <a:avLst/>
          </a:prstGeom>
          <a:solidFill>
            <a:srgbClr val="1A2C64"/>
          </a:solidFill>
          <a:ln>
            <a:noFill/>
          </a:ln>
          <a:effectLst>
            <a:outerShdw blurRad="40000" rotWithShape="0" dir="5400000" dist="23000">
              <a:srgbClr val="80808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430" name="Google Shape;430;g1ed57afe11d_4_66"/>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pic>
        <p:nvPicPr>
          <p:cNvPr id="431" name="Google Shape;431;g1ed57afe11d_4_66"/>
          <p:cNvPicPr preferRelativeResize="0"/>
          <p:nvPr/>
        </p:nvPicPr>
        <p:blipFill rotWithShape="1">
          <a:blip r:embed="rId4">
            <a:alphaModFix/>
          </a:blip>
          <a:srcRect b="41667" l="0" r="29123" t="0"/>
          <a:stretch/>
        </p:blipFill>
        <p:spPr>
          <a:xfrm>
            <a:off x="9466239" y="6357937"/>
            <a:ext cx="2573867" cy="420017"/>
          </a:xfrm>
          <a:prstGeom prst="rect">
            <a:avLst/>
          </a:prstGeom>
          <a:noFill/>
          <a:ln>
            <a:noFill/>
          </a:ln>
        </p:spPr>
      </p:pic>
      <p:sp>
        <p:nvSpPr>
          <p:cNvPr id="432" name="Google Shape;432;g1ed57afe11d_4_66"/>
          <p:cNvSpPr txBox="1"/>
          <p:nvPr/>
        </p:nvSpPr>
        <p:spPr>
          <a:xfrm>
            <a:off x="592300" y="1578425"/>
            <a:ext cx="5686200" cy="13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solidFill>
                  <a:srgbClr val="1A2C64"/>
                </a:solidFill>
                <a:latin typeface="Calibri"/>
                <a:ea typeface="Calibri"/>
                <a:cs typeface="Calibri"/>
                <a:sym typeface="Calibri"/>
              </a:rPr>
              <a:t>Durbin Watson</a:t>
            </a:r>
            <a:r>
              <a:rPr b="1" i="1" lang="en-US" sz="1500">
                <a:solidFill>
                  <a:srgbClr val="1A2C64"/>
                </a:solidFill>
                <a:latin typeface="Calibri"/>
                <a:ea typeface="Calibri"/>
                <a:cs typeface="Calibri"/>
                <a:sym typeface="Calibri"/>
              </a:rPr>
              <a:t> Test</a:t>
            </a:r>
            <a:endParaRPr b="1" i="1" sz="1500">
              <a:solidFill>
                <a:srgbClr val="1A2C64"/>
              </a:solidFill>
              <a:latin typeface="Calibri"/>
              <a:ea typeface="Calibri"/>
              <a:cs typeface="Calibri"/>
              <a:sym typeface="Calibri"/>
            </a:endParaRPr>
          </a:p>
          <a:p>
            <a:pPr indent="0" lvl="0" marL="0" rtl="0" algn="ctr">
              <a:spcBef>
                <a:spcPts val="0"/>
              </a:spcBef>
              <a:spcAft>
                <a:spcPts val="0"/>
              </a:spcAft>
              <a:buNone/>
            </a:pPr>
            <a:r>
              <a:t/>
            </a:r>
            <a:endParaRPr i="1" sz="1500">
              <a:solidFill>
                <a:srgbClr val="1A2C64"/>
              </a:solidFill>
              <a:latin typeface="Calibri"/>
              <a:ea typeface="Calibri"/>
              <a:cs typeface="Calibri"/>
              <a:sym typeface="Calibri"/>
            </a:endParaRPr>
          </a:p>
          <a:p>
            <a:pPr indent="0" lvl="0" marL="0" rtl="0" algn="just">
              <a:lnSpc>
                <a:spcPct val="115000"/>
              </a:lnSpc>
              <a:spcBef>
                <a:spcPts val="0"/>
              </a:spcBef>
              <a:spcAft>
                <a:spcPts val="0"/>
              </a:spcAft>
              <a:buNone/>
            </a:pPr>
            <a:r>
              <a:rPr lang="en-US" sz="1300">
                <a:solidFill>
                  <a:srgbClr val="1A2C64"/>
                </a:solidFill>
                <a:latin typeface="Calibri"/>
                <a:ea typeface="Calibri"/>
                <a:cs typeface="Calibri"/>
                <a:sym typeface="Calibri"/>
              </a:rPr>
              <a:t>Durbin-Watson test will be applied to check for autocorrelation in the residuals. This test is crucial to confirm that the variables are indeed independent, as autocorrelation can significantly impact the validity of the regression model.</a:t>
            </a:r>
            <a:endParaRPr i="1" sz="1200">
              <a:solidFill>
                <a:srgbClr val="1A2C64"/>
              </a:solidFill>
              <a:latin typeface="Calibri"/>
              <a:ea typeface="Calibri"/>
              <a:cs typeface="Calibri"/>
              <a:sym typeface="Calibri"/>
            </a:endParaRPr>
          </a:p>
          <a:p>
            <a:pPr indent="0" lvl="0" marL="0" rtl="0" algn="just">
              <a:spcBef>
                <a:spcPts val="0"/>
              </a:spcBef>
              <a:spcAft>
                <a:spcPts val="0"/>
              </a:spcAft>
              <a:buNone/>
            </a:pPr>
            <a:r>
              <a:t/>
            </a:r>
            <a:endParaRPr i="1" sz="1500">
              <a:solidFill>
                <a:srgbClr val="1A2C64"/>
              </a:solidFill>
              <a:latin typeface="Calibri"/>
              <a:ea typeface="Calibri"/>
              <a:cs typeface="Calibri"/>
              <a:sym typeface="Calibri"/>
            </a:endParaRPr>
          </a:p>
          <a:p>
            <a:pPr indent="0" lvl="0" marL="0" rtl="0" algn="just">
              <a:spcBef>
                <a:spcPts val="0"/>
              </a:spcBef>
              <a:spcAft>
                <a:spcPts val="0"/>
              </a:spcAft>
              <a:buNone/>
            </a:pPr>
            <a:r>
              <a:t/>
            </a:r>
            <a:endParaRPr sz="1500">
              <a:solidFill>
                <a:schemeClr val="dk1"/>
              </a:solidFill>
              <a:latin typeface="Calibri"/>
              <a:ea typeface="Calibri"/>
              <a:cs typeface="Calibri"/>
              <a:sym typeface="Calibri"/>
            </a:endParaRPr>
          </a:p>
        </p:txBody>
      </p:sp>
      <p:sp>
        <p:nvSpPr>
          <p:cNvPr id="433" name="Google Shape;433;g1ed57afe11d_4_66"/>
          <p:cNvSpPr txBox="1"/>
          <p:nvPr/>
        </p:nvSpPr>
        <p:spPr>
          <a:xfrm>
            <a:off x="6446800" y="1578425"/>
            <a:ext cx="5686200" cy="13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solidFill>
                  <a:srgbClr val="1A2C64"/>
                </a:solidFill>
                <a:latin typeface="Calibri"/>
                <a:ea typeface="Calibri"/>
                <a:cs typeface="Calibri"/>
                <a:sym typeface="Calibri"/>
              </a:rPr>
              <a:t>White</a:t>
            </a:r>
            <a:r>
              <a:rPr b="1" i="1" lang="en-US" sz="1500">
                <a:solidFill>
                  <a:srgbClr val="1A2C64"/>
                </a:solidFill>
                <a:latin typeface="Calibri"/>
                <a:ea typeface="Calibri"/>
                <a:cs typeface="Calibri"/>
                <a:sym typeface="Calibri"/>
              </a:rPr>
              <a:t> Test</a:t>
            </a:r>
            <a:endParaRPr b="1" i="1" sz="1500">
              <a:solidFill>
                <a:srgbClr val="1A2C64"/>
              </a:solidFill>
              <a:latin typeface="Calibri"/>
              <a:ea typeface="Calibri"/>
              <a:cs typeface="Calibri"/>
              <a:sym typeface="Calibri"/>
            </a:endParaRPr>
          </a:p>
          <a:p>
            <a:pPr indent="0" lvl="0" marL="0" rtl="0" algn="ctr">
              <a:spcBef>
                <a:spcPts val="0"/>
              </a:spcBef>
              <a:spcAft>
                <a:spcPts val="0"/>
              </a:spcAft>
              <a:buNone/>
            </a:pPr>
            <a:r>
              <a:t/>
            </a:r>
            <a:endParaRPr i="1" sz="1500">
              <a:solidFill>
                <a:srgbClr val="1A2C64"/>
              </a:solidFill>
              <a:latin typeface="Calibri"/>
              <a:ea typeface="Calibri"/>
              <a:cs typeface="Calibri"/>
              <a:sym typeface="Calibri"/>
            </a:endParaRPr>
          </a:p>
          <a:p>
            <a:pPr indent="0" lvl="0" marL="0" rtl="0" algn="l">
              <a:spcBef>
                <a:spcPts val="0"/>
              </a:spcBef>
              <a:spcAft>
                <a:spcPts val="0"/>
              </a:spcAft>
              <a:buNone/>
            </a:pPr>
            <a:r>
              <a:rPr lang="en-US" sz="1200">
                <a:solidFill>
                  <a:srgbClr val="374151"/>
                </a:solidFill>
                <a:latin typeface="Calibri"/>
                <a:ea typeface="Calibri"/>
                <a:cs typeface="Calibri"/>
                <a:sym typeface="Calibri"/>
              </a:rPr>
              <a:t>The White test is a statistical test used to detect the presence of heteroskedasticity, a condition where the variance of errors in a regression model is not constant, potentially compromising the model's reliability and the validity of its inferences.</a:t>
            </a:r>
            <a:endParaRPr sz="1500">
              <a:solidFill>
                <a:schemeClr val="dk1"/>
              </a:solidFill>
              <a:latin typeface="Calibri"/>
              <a:ea typeface="Calibri"/>
              <a:cs typeface="Calibri"/>
              <a:sym typeface="Calibri"/>
            </a:endParaRPr>
          </a:p>
        </p:txBody>
      </p:sp>
      <p:pic>
        <p:nvPicPr>
          <p:cNvPr id="434" name="Google Shape;434;g1ed57afe11d_4_66"/>
          <p:cNvPicPr preferRelativeResize="0"/>
          <p:nvPr/>
        </p:nvPicPr>
        <p:blipFill>
          <a:blip r:embed="rId5">
            <a:alphaModFix/>
          </a:blip>
          <a:stretch>
            <a:fillRect/>
          </a:stretch>
        </p:blipFill>
        <p:spPr>
          <a:xfrm>
            <a:off x="977613" y="3091825"/>
            <a:ext cx="4915575" cy="2824250"/>
          </a:xfrm>
          <a:prstGeom prst="rect">
            <a:avLst/>
          </a:prstGeom>
          <a:noFill/>
          <a:ln>
            <a:noFill/>
          </a:ln>
        </p:spPr>
      </p:pic>
      <p:pic>
        <p:nvPicPr>
          <p:cNvPr id="435" name="Google Shape;435;g1ed57afe11d_4_66"/>
          <p:cNvPicPr preferRelativeResize="0"/>
          <p:nvPr/>
        </p:nvPicPr>
        <p:blipFill>
          <a:blip r:embed="rId6">
            <a:alphaModFix/>
          </a:blip>
          <a:stretch>
            <a:fillRect/>
          </a:stretch>
        </p:blipFill>
        <p:spPr>
          <a:xfrm>
            <a:off x="7327500" y="2821900"/>
            <a:ext cx="3924801" cy="292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g1ed57afe11d_4_43"/>
          <p:cNvPicPr preferRelativeResize="0"/>
          <p:nvPr/>
        </p:nvPicPr>
        <p:blipFill rotWithShape="1">
          <a:blip r:embed="rId3">
            <a:alphaModFix amt="14000"/>
          </a:blip>
          <a:srcRect b="28763" l="34409" r="-10350" t="17006"/>
          <a:stretch/>
        </p:blipFill>
        <p:spPr>
          <a:xfrm>
            <a:off x="0" y="0"/>
            <a:ext cx="14123223" cy="6721826"/>
          </a:xfrm>
          <a:prstGeom prst="rect">
            <a:avLst/>
          </a:prstGeom>
          <a:noFill/>
          <a:ln>
            <a:noFill/>
          </a:ln>
        </p:spPr>
      </p:pic>
      <p:sp>
        <p:nvSpPr>
          <p:cNvPr id="442" name="Google Shape;442;g1ed57afe11d_4_43"/>
          <p:cNvSpPr txBox="1"/>
          <p:nvPr/>
        </p:nvSpPr>
        <p:spPr>
          <a:xfrm>
            <a:off x="0" y="2836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Diagnostic Tests</a:t>
            </a:r>
            <a:endParaRPr b="0" i="0" sz="1400" u="none" cap="none" strike="noStrike">
              <a:solidFill>
                <a:srgbClr val="000000"/>
              </a:solidFill>
              <a:latin typeface="Arial"/>
              <a:ea typeface="Arial"/>
              <a:cs typeface="Arial"/>
              <a:sym typeface="Arial"/>
            </a:endParaRPr>
          </a:p>
        </p:txBody>
      </p:sp>
      <p:sp>
        <p:nvSpPr>
          <p:cNvPr id="443" name="Google Shape;443;g1ed57afe11d_4_43"/>
          <p:cNvSpPr/>
          <p:nvPr/>
        </p:nvSpPr>
        <p:spPr>
          <a:xfrm>
            <a:off x="0" y="6248400"/>
            <a:ext cx="12192000" cy="609600"/>
          </a:xfrm>
          <a:prstGeom prst="rect">
            <a:avLst/>
          </a:prstGeom>
          <a:solidFill>
            <a:srgbClr val="1A2C64"/>
          </a:solidFill>
          <a:ln>
            <a:noFill/>
          </a:ln>
          <a:effectLst>
            <a:outerShdw blurRad="40000" rotWithShape="0" dir="5400000" dist="23000">
              <a:srgbClr val="80808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444" name="Google Shape;444;g1ed57afe11d_4_43"/>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sp>
        <p:nvSpPr>
          <p:cNvPr id="445" name="Google Shape;445;g1ed57afe11d_4_43"/>
          <p:cNvSpPr txBox="1"/>
          <p:nvPr/>
        </p:nvSpPr>
        <p:spPr>
          <a:xfrm>
            <a:off x="1358625" y="7744431"/>
            <a:ext cx="11738400" cy="3638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1" lang="en-US" sz="1800">
                <a:solidFill>
                  <a:srgbClr val="1A2C64"/>
                </a:solidFill>
                <a:latin typeface="Calibri"/>
                <a:ea typeface="Calibri"/>
                <a:cs typeface="Calibri"/>
                <a:sym typeface="Calibri"/>
              </a:rPr>
              <a:t>To ensure the reliability and accuracy of our regression model, we will rigorously conduct a series of essential diagnostic tests to validate the quality of our analysis and ensure that our predictions are statistically sound, robust, and reliable.</a:t>
            </a:r>
            <a:endParaRPr b="1" i="0" sz="1800" u="none" cap="none" strike="noStrike">
              <a:solidFill>
                <a:srgbClr val="1A2C64"/>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1" i="0" sz="1800" u="none" cap="none" strike="noStrike">
              <a:solidFill>
                <a:srgbClr val="1A2C64"/>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1" i="0" sz="18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Residual analysis using the Jarque-Bera test, which assesses whether the residuals have a normal distribution - a key assumption in linear regression. This test helps in identifying any deviation from normality in the error terms. </a:t>
            </a:r>
            <a:endParaRPr b="1" i="0" sz="13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Additionally, we will evaluate the R-squared (R²) value, which measures the proportion of variance in the dependent variable that can be explained by the independent variables, offering insight into the model's explanatory power.</a:t>
            </a:r>
            <a:endParaRPr b="1" i="0" sz="13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Akaike Information Criterion (AIC) to compare the relative quality of different regression models. AIC provides a means for model selection, balancing model complexity and goodness of fit.</a:t>
            </a:r>
            <a:endParaRPr b="1" i="0" sz="13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Durbin-Watson test will be applied to check for autocorrelation in the residuals. This test is crucial to confirm that the variables are indeed independent, as autocorrelation can significantly impact the validity of the regression model.</a:t>
            </a:r>
            <a:endParaRPr b="1" i="0" sz="1300" u="none" cap="none" strike="noStrike">
              <a:solidFill>
                <a:srgbClr val="1A2C64"/>
              </a:solidFill>
              <a:latin typeface="Calibri"/>
              <a:ea typeface="Calibri"/>
              <a:cs typeface="Calibri"/>
              <a:sym typeface="Calibri"/>
            </a:endParaRPr>
          </a:p>
          <a:p>
            <a:pPr indent="-311150" lvl="0" marL="457200" marR="0" rtl="0" algn="l">
              <a:lnSpc>
                <a:spcPct val="115000"/>
              </a:lnSpc>
              <a:spcBef>
                <a:spcPts val="0"/>
              </a:spcBef>
              <a:spcAft>
                <a:spcPts val="0"/>
              </a:spcAft>
              <a:buClr>
                <a:srgbClr val="1A2C64"/>
              </a:buClr>
              <a:buSzPts val="1300"/>
              <a:buFont typeface="Calibri"/>
              <a:buChar char="●"/>
            </a:pPr>
            <a:r>
              <a:rPr b="1" i="0" lang="en-US" sz="1300" u="none" cap="none" strike="noStrike">
                <a:solidFill>
                  <a:srgbClr val="1A2C64"/>
                </a:solidFill>
                <a:latin typeface="Calibri"/>
                <a:ea typeface="Calibri"/>
                <a:cs typeface="Calibri"/>
                <a:sym typeface="Calibri"/>
              </a:rPr>
              <a:t>Breusch-Pagan test to assess homoscedasticity. This test checks whether the variance of errors is constant across all levels of the independent variables. Heteroscedasticity, or non-constant variance, can lead to inefficient estimates and affect the reliability of hypothesis tests.</a:t>
            </a:r>
            <a:endParaRPr b="1" i="0" sz="1800" u="none" cap="none" strike="noStrike">
              <a:solidFill>
                <a:srgbClr val="1A2C64"/>
              </a:solidFill>
              <a:latin typeface="Calibri"/>
              <a:ea typeface="Calibri"/>
              <a:cs typeface="Calibri"/>
              <a:sym typeface="Calibri"/>
            </a:endParaRPr>
          </a:p>
        </p:txBody>
      </p:sp>
      <p:pic>
        <p:nvPicPr>
          <p:cNvPr id="446" name="Google Shape;446;g1ed57afe11d_4_43"/>
          <p:cNvPicPr preferRelativeResize="0"/>
          <p:nvPr/>
        </p:nvPicPr>
        <p:blipFill rotWithShape="1">
          <a:blip r:embed="rId4">
            <a:alphaModFix/>
          </a:blip>
          <a:srcRect b="41667" l="0" r="29123" t="0"/>
          <a:stretch/>
        </p:blipFill>
        <p:spPr>
          <a:xfrm>
            <a:off x="9466239" y="6357937"/>
            <a:ext cx="2573867" cy="420017"/>
          </a:xfrm>
          <a:prstGeom prst="rect">
            <a:avLst/>
          </a:prstGeom>
          <a:noFill/>
          <a:ln>
            <a:noFill/>
          </a:ln>
        </p:spPr>
      </p:pic>
      <p:sp>
        <p:nvSpPr>
          <p:cNvPr id="447" name="Google Shape;447;g1ed57afe11d_4_43"/>
          <p:cNvSpPr txBox="1"/>
          <p:nvPr/>
        </p:nvSpPr>
        <p:spPr>
          <a:xfrm>
            <a:off x="325650" y="1580763"/>
            <a:ext cx="5686200" cy="13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solidFill>
                  <a:srgbClr val="1A2C64"/>
                </a:solidFill>
                <a:latin typeface="Calibri"/>
                <a:ea typeface="Calibri"/>
                <a:cs typeface="Calibri"/>
                <a:sym typeface="Calibri"/>
              </a:rPr>
              <a:t>Jarque-Bera Test</a:t>
            </a:r>
            <a:endParaRPr b="1" i="1" sz="1500">
              <a:solidFill>
                <a:srgbClr val="1A2C64"/>
              </a:solidFill>
              <a:latin typeface="Calibri"/>
              <a:ea typeface="Calibri"/>
              <a:cs typeface="Calibri"/>
              <a:sym typeface="Calibri"/>
            </a:endParaRPr>
          </a:p>
          <a:p>
            <a:pPr indent="0" lvl="0" marL="0" rtl="0" algn="ctr">
              <a:spcBef>
                <a:spcPts val="0"/>
              </a:spcBef>
              <a:spcAft>
                <a:spcPts val="0"/>
              </a:spcAft>
              <a:buNone/>
            </a:pPr>
            <a:r>
              <a:t/>
            </a:r>
            <a:endParaRPr i="1" sz="1500">
              <a:solidFill>
                <a:srgbClr val="1A2C64"/>
              </a:solidFill>
              <a:latin typeface="Calibri"/>
              <a:ea typeface="Calibri"/>
              <a:cs typeface="Calibri"/>
              <a:sym typeface="Calibri"/>
            </a:endParaRPr>
          </a:p>
          <a:p>
            <a:pPr indent="0" lvl="0" marL="0" rtl="0" algn="just">
              <a:spcBef>
                <a:spcPts val="0"/>
              </a:spcBef>
              <a:spcAft>
                <a:spcPts val="0"/>
              </a:spcAft>
              <a:buNone/>
            </a:pPr>
            <a:r>
              <a:rPr i="1" lang="en-US" sz="1200">
                <a:solidFill>
                  <a:srgbClr val="1A2C64"/>
                </a:solidFill>
                <a:latin typeface="Calibri"/>
                <a:ea typeface="Calibri"/>
                <a:cs typeface="Calibri"/>
                <a:sym typeface="Calibri"/>
              </a:rPr>
              <a:t>Crucial for assessing the fit of a regression model, uses skewness and kurtosis to examine residuals against a normal distribution, with significant results indicating deviations that could impact the model's validity.</a:t>
            </a:r>
            <a:endParaRPr i="1" sz="1200">
              <a:solidFill>
                <a:srgbClr val="1A2C64"/>
              </a:solidFill>
              <a:latin typeface="Calibri"/>
              <a:ea typeface="Calibri"/>
              <a:cs typeface="Calibri"/>
              <a:sym typeface="Calibri"/>
            </a:endParaRPr>
          </a:p>
          <a:p>
            <a:pPr indent="0" lvl="0" marL="0" rtl="0" algn="ctr">
              <a:spcBef>
                <a:spcPts val="0"/>
              </a:spcBef>
              <a:spcAft>
                <a:spcPts val="0"/>
              </a:spcAft>
              <a:buNone/>
            </a:pPr>
            <a:r>
              <a:t/>
            </a:r>
            <a:endParaRPr i="1" sz="1500">
              <a:solidFill>
                <a:srgbClr val="1A2C64"/>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48" name="Google Shape;448;g1ed57afe11d_4_43"/>
          <p:cNvPicPr preferRelativeResize="0"/>
          <p:nvPr/>
        </p:nvPicPr>
        <p:blipFill>
          <a:blip r:embed="rId5">
            <a:alphaModFix/>
          </a:blip>
          <a:stretch>
            <a:fillRect/>
          </a:stretch>
        </p:blipFill>
        <p:spPr>
          <a:xfrm>
            <a:off x="598875" y="3355100"/>
            <a:ext cx="5139749" cy="2454800"/>
          </a:xfrm>
          <a:prstGeom prst="rect">
            <a:avLst/>
          </a:prstGeom>
          <a:noFill/>
          <a:ln>
            <a:noFill/>
          </a:ln>
        </p:spPr>
      </p:pic>
      <p:sp>
        <p:nvSpPr>
          <p:cNvPr id="449" name="Google Shape;449;g1ed57afe11d_4_43"/>
          <p:cNvSpPr txBox="1"/>
          <p:nvPr/>
        </p:nvSpPr>
        <p:spPr>
          <a:xfrm>
            <a:off x="6180150" y="1580763"/>
            <a:ext cx="5686200" cy="13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solidFill>
                  <a:srgbClr val="1A2C64"/>
                </a:solidFill>
                <a:latin typeface="Calibri"/>
                <a:ea typeface="Calibri"/>
                <a:cs typeface="Calibri"/>
                <a:sym typeface="Calibri"/>
              </a:rPr>
              <a:t>Breusch Pagan Test</a:t>
            </a:r>
            <a:endParaRPr b="1" i="1" sz="1500">
              <a:solidFill>
                <a:srgbClr val="1A2C64"/>
              </a:solidFill>
              <a:latin typeface="Calibri"/>
              <a:ea typeface="Calibri"/>
              <a:cs typeface="Calibri"/>
              <a:sym typeface="Calibri"/>
            </a:endParaRPr>
          </a:p>
          <a:p>
            <a:pPr indent="0" lvl="0" marL="0" rtl="0" algn="ctr">
              <a:spcBef>
                <a:spcPts val="0"/>
              </a:spcBef>
              <a:spcAft>
                <a:spcPts val="0"/>
              </a:spcAft>
              <a:buNone/>
            </a:pPr>
            <a:r>
              <a:t/>
            </a:r>
            <a:endParaRPr i="1" sz="1500">
              <a:solidFill>
                <a:srgbClr val="1A2C64"/>
              </a:solidFill>
              <a:latin typeface="Calibri"/>
              <a:ea typeface="Calibri"/>
              <a:cs typeface="Calibri"/>
              <a:sym typeface="Calibri"/>
            </a:endParaRPr>
          </a:p>
          <a:p>
            <a:pPr indent="0" lvl="0" marL="0" rtl="0" algn="just">
              <a:spcBef>
                <a:spcPts val="0"/>
              </a:spcBef>
              <a:spcAft>
                <a:spcPts val="0"/>
              </a:spcAft>
              <a:buNone/>
            </a:pPr>
            <a:r>
              <a:rPr i="1" lang="en-US" sz="1200">
                <a:solidFill>
                  <a:srgbClr val="1A2C64"/>
                </a:solidFill>
                <a:latin typeface="Calibri"/>
                <a:ea typeface="Calibri"/>
                <a:cs typeface="Calibri"/>
                <a:sym typeface="Calibri"/>
              </a:rPr>
              <a:t>The Breusch-Pagan test is a widely used statistical method that evaluates whether the variance of the errors in a regression model is dependent on the values of the independent variables, thus testing for heteroskedasticity—a condition where error variances are unequal across different levels of the independent variables, which can invalidate standard statistical tests and weaken the reliability of the model.</a:t>
            </a:r>
            <a:endParaRPr i="1" sz="1200">
              <a:solidFill>
                <a:srgbClr val="1A2C64"/>
              </a:solidFill>
              <a:latin typeface="Calibri"/>
              <a:ea typeface="Calibri"/>
              <a:cs typeface="Calibri"/>
              <a:sym typeface="Calibri"/>
            </a:endParaRPr>
          </a:p>
          <a:p>
            <a:pPr indent="0" lvl="0" marL="0" rtl="0" algn="ctr">
              <a:spcBef>
                <a:spcPts val="0"/>
              </a:spcBef>
              <a:spcAft>
                <a:spcPts val="0"/>
              </a:spcAft>
              <a:buNone/>
            </a:pPr>
            <a:r>
              <a:t/>
            </a:r>
            <a:endParaRPr i="1" sz="1500">
              <a:solidFill>
                <a:srgbClr val="1A2C64"/>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50" name="Google Shape;450;g1ed57afe11d_4_43"/>
          <p:cNvPicPr preferRelativeResize="0"/>
          <p:nvPr/>
        </p:nvPicPr>
        <p:blipFill>
          <a:blip r:embed="rId6">
            <a:alphaModFix/>
          </a:blip>
          <a:stretch>
            <a:fillRect/>
          </a:stretch>
        </p:blipFill>
        <p:spPr>
          <a:xfrm>
            <a:off x="6498050" y="3355100"/>
            <a:ext cx="5050394" cy="245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g1ed57afe11d_6_274"/>
          <p:cNvPicPr preferRelativeResize="0"/>
          <p:nvPr/>
        </p:nvPicPr>
        <p:blipFill rotWithShape="1">
          <a:blip r:embed="rId3">
            <a:alphaModFix amt="14000"/>
          </a:blip>
          <a:srcRect b="28762" l="34409" r="-10350" t="17006"/>
          <a:stretch/>
        </p:blipFill>
        <p:spPr>
          <a:xfrm>
            <a:off x="0" y="0"/>
            <a:ext cx="14123223" cy="6721826"/>
          </a:xfrm>
          <a:prstGeom prst="rect">
            <a:avLst/>
          </a:prstGeom>
          <a:noFill/>
          <a:ln>
            <a:noFill/>
          </a:ln>
        </p:spPr>
      </p:pic>
      <p:sp>
        <p:nvSpPr>
          <p:cNvPr id="457" name="Google Shape;457;g1ed57afe11d_6_274"/>
          <p:cNvSpPr txBox="1"/>
          <p:nvPr/>
        </p:nvSpPr>
        <p:spPr>
          <a:xfrm>
            <a:off x="0" y="283634"/>
            <a:ext cx="121920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4200"/>
              <a:buFont typeface="Arial"/>
              <a:buNone/>
            </a:pPr>
            <a:r>
              <a:rPr b="1" i="1" lang="en-US" sz="4200" u="none" cap="none" strike="noStrike">
                <a:solidFill>
                  <a:srgbClr val="1A2C64"/>
                </a:solidFill>
                <a:latin typeface="Calibri"/>
                <a:ea typeface="Calibri"/>
                <a:cs typeface="Calibri"/>
                <a:sym typeface="Calibri"/>
              </a:rPr>
              <a:t>Akaike Information Criterion (AIC) </a:t>
            </a:r>
            <a:endParaRPr b="1" baseline="30000" i="1" sz="4200" u="none" cap="none" strike="noStrike">
              <a:solidFill>
                <a:srgbClr val="1A2C64"/>
              </a:solidFill>
              <a:latin typeface="Calibri"/>
              <a:ea typeface="Calibri"/>
              <a:cs typeface="Calibri"/>
              <a:sym typeface="Calibri"/>
            </a:endParaRPr>
          </a:p>
        </p:txBody>
      </p:sp>
      <p:sp>
        <p:nvSpPr>
          <p:cNvPr id="458" name="Google Shape;458;g1ed57afe11d_6_274"/>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459" name="Google Shape;459;g1ed57afe11d_6_274"/>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sp>
        <p:nvSpPr>
          <p:cNvPr id="460" name="Google Shape;460;g1ed57afe11d_6_274"/>
          <p:cNvSpPr txBox="1"/>
          <p:nvPr/>
        </p:nvSpPr>
        <p:spPr>
          <a:xfrm>
            <a:off x="151900" y="2288400"/>
            <a:ext cx="5928900" cy="2281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rgbClr val="2A3140"/>
                </a:solidFill>
                <a:latin typeface="Arial"/>
                <a:ea typeface="Arial"/>
                <a:cs typeface="Arial"/>
                <a:sym typeface="Arial"/>
              </a:rPr>
              <a:t>The Akaike Information Criterion (AIC) is a statistical measure used in regression analysis to compare the relative quality of different models for a given set of data. It balances model complexity against the goodness of fit, favoring models that achieve a good fit with fewer parameters. Lower AIC values indicate better models.</a:t>
            </a:r>
            <a:endParaRPr b="0" i="0" sz="1800" u="none" cap="none" strike="noStrike">
              <a:solidFill>
                <a:srgbClr val="2A314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A2C64"/>
              </a:solidFill>
              <a:latin typeface="Calibri"/>
              <a:ea typeface="Calibri"/>
              <a:cs typeface="Calibri"/>
              <a:sym typeface="Calibri"/>
            </a:endParaRPr>
          </a:p>
        </p:txBody>
      </p:sp>
      <p:pic>
        <p:nvPicPr>
          <p:cNvPr id="461" name="Google Shape;461;g1ed57afe11d_6_274"/>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462" name="Google Shape;462;g1ed57afe11d_6_274"/>
          <p:cNvPicPr preferRelativeResize="0"/>
          <p:nvPr/>
        </p:nvPicPr>
        <p:blipFill rotWithShape="1">
          <a:blip r:embed="rId5">
            <a:alphaModFix/>
          </a:blip>
          <a:srcRect b="0" l="0" r="0" t="0"/>
          <a:stretch/>
        </p:blipFill>
        <p:spPr>
          <a:xfrm>
            <a:off x="6739950" y="2288400"/>
            <a:ext cx="4595301" cy="1847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g1ed57afe11d_6_285"/>
          <p:cNvPicPr preferRelativeResize="0"/>
          <p:nvPr/>
        </p:nvPicPr>
        <p:blipFill rotWithShape="1">
          <a:blip r:embed="rId3">
            <a:alphaModFix amt="14000"/>
          </a:blip>
          <a:srcRect b="28762" l="34409" r="-10350" t="17006"/>
          <a:stretch/>
        </p:blipFill>
        <p:spPr>
          <a:xfrm>
            <a:off x="0" y="0"/>
            <a:ext cx="14123223" cy="6721826"/>
          </a:xfrm>
          <a:prstGeom prst="rect">
            <a:avLst/>
          </a:prstGeom>
          <a:noFill/>
          <a:ln>
            <a:noFill/>
          </a:ln>
        </p:spPr>
      </p:pic>
      <p:sp>
        <p:nvSpPr>
          <p:cNvPr id="469" name="Google Shape;469;g1ed57afe11d_6_285"/>
          <p:cNvSpPr txBox="1"/>
          <p:nvPr/>
        </p:nvSpPr>
        <p:spPr>
          <a:xfrm>
            <a:off x="0" y="2836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Coefficient of Determination R</a:t>
            </a:r>
            <a:r>
              <a:rPr b="0" baseline="30000" i="1" lang="en-US" sz="4267" u="none" cap="none" strike="noStrike">
                <a:solidFill>
                  <a:srgbClr val="1A2C64"/>
                </a:solidFill>
                <a:latin typeface="Calibri"/>
                <a:ea typeface="Calibri"/>
                <a:cs typeface="Calibri"/>
                <a:sym typeface="Calibri"/>
              </a:rPr>
              <a:t>2</a:t>
            </a:r>
            <a:endParaRPr b="0" baseline="30000" i="1" sz="4267" u="none" cap="none" strike="noStrike">
              <a:solidFill>
                <a:srgbClr val="1A2C64"/>
              </a:solidFill>
              <a:latin typeface="Calibri"/>
              <a:ea typeface="Calibri"/>
              <a:cs typeface="Calibri"/>
              <a:sym typeface="Calibri"/>
            </a:endParaRPr>
          </a:p>
        </p:txBody>
      </p:sp>
      <p:sp>
        <p:nvSpPr>
          <p:cNvPr id="470" name="Google Shape;470;g1ed57afe11d_6_285"/>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471" name="Google Shape;471;g1ed57afe11d_6_285"/>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sp>
        <p:nvSpPr>
          <p:cNvPr id="472" name="Google Shape;472;g1ed57afe11d_6_285"/>
          <p:cNvSpPr txBox="1"/>
          <p:nvPr/>
        </p:nvSpPr>
        <p:spPr>
          <a:xfrm>
            <a:off x="226800" y="1414182"/>
            <a:ext cx="5852700" cy="3935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1A2C64"/>
                </a:solidFill>
                <a:latin typeface="Calibri"/>
                <a:ea typeface="Calibri"/>
                <a:cs typeface="Calibri"/>
                <a:sym typeface="Calibri"/>
              </a:rPr>
              <a:t>The coefficient of determination R</a:t>
            </a:r>
            <a:r>
              <a:rPr b="0" baseline="30000" i="0" lang="en-US" sz="2200" u="none" cap="none" strike="noStrike">
                <a:solidFill>
                  <a:srgbClr val="1A2C64"/>
                </a:solidFill>
                <a:latin typeface="Calibri"/>
                <a:ea typeface="Calibri"/>
                <a:cs typeface="Calibri"/>
                <a:sym typeface="Calibri"/>
              </a:rPr>
              <a:t>2</a:t>
            </a:r>
            <a:r>
              <a:rPr b="0" i="0" lang="en-US" sz="2200" u="none" cap="none" strike="noStrike">
                <a:solidFill>
                  <a:srgbClr val="1A2C64"/>
                </a:solidFill>
                <a:latin typeface="Calibri"/>
                <a:ea typeface="Calibri"/>
                <a:cs typeface="Calibri"/>
                <a:sym typeface="Calibri"/>
              </a:rPr>
              <a:t> is a key statistical measure used in regression analysis to assess the goodness of fit of a model. It represents the proportion of variance in the dependent variable that can be explained by the independent variables in the model. R</a:t>
            </a:r>
            <a:r>
              <a:rPr b="0" baseline="30000" i="0" lang="en-US" sz="2200" u="none" cap="none" strike="noStrike">
                <a:solidFill>
                  <a:srgbClr val="1A2C64"/>
                </a:solidFill>
                <a:latin typeface="Calibri"/>
                <a:ea typeface="Calibri"/>
                <a:cs typeface="Calibri"/>
                <a:sym typeface="Calibri"/>
              </a:rPr>
              <a:t>2</a:t>
            </a:r>
            <a:r>
              <a:rPr b="0" i="0" lang="en-US" sz="2200" u="none" cap="none" strike="noStrike">
                <a:solidFill>
                  <a:srgbClr val="1A2C64"/>
                </a:solidFill>
                <a:latin typeface="Calibri"/>
                <a:ea typeface="Calibri"/>
                <a:cs typeface="Calibri"/>
                <a:sym typeface="Calibri"/>
              </a:rPr>
              <a:t> values range from 0 to 1, where a higher value indicates a better fit, meaning that the model explains a larger portion of the variance in the dependent variable.</a:t>
            </a:r>
            <a:endParaRPr b="0" i="0" sz="2200" u="none" cap="none" strike="noStrike">
              <a:solidFill>
                <a:srgbClr val="1A2C64"/>
              </a:solidFill>
              <a:latin typeface="Calibri"/>
              <a:ea typeface="Calibri"/>
              <a:cs typeface="Calibri"/>
              <a:sym typeface="Calibri"/>
            </a:endParaRPr>
          </a:p>
        </p:txBody>
      </p:sp>
      <p:pic>
        <p:nvPicPr>
          <p:cNvPr id="473" name="Google Shape;473;g1ed57afe11d_6_285"/>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474" name="Google Shape;474;g1ed57afe11d_6_285"/>
          <p:cNvPicPr preferRelativeResize="0"/>
          <p:nvPr/>
        </p:nvPicPr>
        <p:blipFill rotWithShape="1">
          <a:blip r:embed="rId5">
            <a:alphaModFix/>
          </a:blip>
          <a:srcRect b="0" l="0" r="0" t="0"/>
          <a:stretch/>
        </p:blipFill>
        <p:spPr>
          <a:xfrm>
            <a:off x="6822450" y="1937710"/>
            <a:ext cx="4933761" cy="284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g1ed57afe11d_6_296"/>
          <p:cNvPicPr preferRelativeResize="0"/>
          <p:nvPr/>
        </p:nvPicPr>
        <p:blipFill rotWithShape="1">
          <a:blip r:embed="rId3">
            <a:alphaModFix amt="14000"/>
          </a:blip>
          <a:srcRect b="28762" l="34409" r="-10350" t="17006"/>
          <a:stretch/>
        </p:blipFill>
        <p:spPr>
          <a:xfrm>
            <a:off x="0" y="0"/>
            <a:ext cx="14123223" cy="6721826"/>
          </a:xfrm>
          <a:prstGeom prst="rect">
            <a:avLst/>
          </a:prstGeom>
          <a:noFill/>
          <a:ln>
            <a:noFill/>
          </a:ln>
        </p:spPr>
      </p:pic>
      <p:sp>
        <p:nvSpPr>
          <p:cNvPr id="481" name="Google Shape;481;g1ed57afe11d_6_296"/>
          <p:cNvSpPr txBox="1"/>
          <p:nvPr/>
        </p:nvSpPr>
        <p:spPr>
          <a:xfrm>
            <a:off x="0" y="2836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Durbin Watson Test</a:t>
            </a:r>
            <a:endParaRPr b="0" baseline="30000" i="1" sz="4267" u="none" cap="none" strike="noStrike">
              <a:solidFill>
                <a:srgbClr val="1A2C64"/>
              </a:solidFill>
              <a:latin typeface="Calibri"/>
              <a:ea typeface="Calibri"/>
              <a:cs typeface="Calibri"/>
              <a:sym typeface="Calibri"/>
            </a:endParaRPr>
          </a:p>
        </p:txBody>
      </p:sp>
      <p:sp>
        <p:nvSpPr>
          <p:cNvPr id="482" name="Google Shape;482;g1ed57afe11d_6_296"/>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483" name="Google Shape;483;g1ed57afe11d_6_296"/>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sp>
        <p:nvSpPr>
          <p:cNvPr id="484" name="Google Shape;484;g1ed57afe11d_6_296"/>
          <p:cNvSpPr txBox="1"/>
          <p:nvPr/>
        </p:nvSpPr>
        <p:spPr>
          <a:xfrm>
            <a:off x="226800" y="1414169"/>
            <a:ext cx="5852700" cy="38742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rgbClr val="1A2C64"/>
                </a:solidFill>
                <a:latin typeface="Calibri"/>
                <a:ea typeface="Calibri"/>
                <a:cs typeface="Calibri"/>
                <a:sym typeface="Calibri"/>
              </a:rPr>
              <a:t>The Durbin-Watson test is a statistical tool employed to identify autocorrelation in the residuals of a regression model. Autocorrelation, the correlation of a dataset with its own lagged values, can undermine the assumption of independent residuals in time-series analysis. The Durbin-Watson statistic, which usually varies between 0 and 4, helps gauge this autocorrelation: a value close to 2 implies the absence of autocorrelation, values substantially below 2 suggest positive autocorrelation, and those above 2 hint at negative autocorrelation. This test is essential in econometrics and time-series analysis to ensure the reliability of regression outcomes.</a:t>
            </a:r>
            <a:endParaRPr b="0" i="0" sz="1800" u="none" cap="none" strike="noStrike">
              <a:solidFill>
                <a:srgbClr val="1A2C64"/>
              </a:solidFill>
              <a:latin typeface="Calibri"/>
              <a:ea typeface="Calibri"/>
              <a:cs typeface="Calibri"/>
              <a:sym typeface="Calibri"/>
            </a:endParaRPr>
          </a:p>
        </p:txBody>
      </p:sp>
      <p:pic>
        <p:nvPicPr>
          <p:cNvPr id="485" name="Google Shape;485;g1ed57afe11d_6_296"/>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486" name="Google Shape;486;g1ed57afe11d_6_296"/>
          <p:cNvPicPr preferRelativeResize="0"/>
          <p:nvPr/>
        </p:nvPicPr>
        <p:blipFill rotWithShape="1">
          <a:blip r:embed="rId5">
            <a:alphaModFix/>
          </a:blip>
          <a:srcRect b="0" l="0" r="0" t="0"/>
          <a:stretch/>
        </p:blipFill>
        <p:spPr>
          <a:xfrm>
            <a:off x="7241700" y="1947550"/>
            <a:ext cx="3581400" cy="1251325"/>
          </a:xfrm>
          <a:prstGeom prst="rect">
            <a:avLst/>
          </a:prstGeom>
          <a:noFill/>
          <a:ln>
            <a:noFill/>
          </a:ln>
        </p:spPr>
      </p:pic>
      <p:sp>
        <p:nvSpPr>
          <p:cNvPr id="487" name="Google Shape;487;g1ed57afe11d_6_296"/>
          <p:cNvSpPr txBox="1"/>
          <p:nvPr/>
        </p:nvSpPr>
        <p:spPr>
          <a:xfrm>
            <a:off x="6775050" y="3776450"/>
            <a:ext cx="4514700" cy="6096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Calibri"/>
                <a:ea typeface="Calibri"/>
                <a:cs typeface="Calibri"/>
                <a:sym typeface="Calibri"/>
              </a:rPr>
              <a:t>T= Number of observations</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g1ed57afe11d_6_308"/>
          <p:cNvPicPr preferRelativeResize="0"/>
          <p:nvPr/>
        </p:nvPicPr>
        <p:blipFill rotWithShape="1">
          <a:blip r:embed="rId3">
            <a:alphaModFix amt="14000"/>
          </a:blip>
          <a:srcRect b="28762" l="34409" r="-10350" t="17006"/>
          <a:stretch/>
        </p:blipFill>
        <p:spPr>
          <a:xfrm>
            <a:off x="0" y="0"/>
            <a:ext cx="14123223" cy="6721826"/>
          </a:xfrm>
          <a:prstGeom prst="rect">
            <a:avLst/>
          </a:prstGeom>
          <a:noFill/>
          <a:ln>
            <a:noFill/>
          </a:ln>
        </p:spPr>
      </p:pic>
      <p:sp>
        <p:nvSpPr>
          <p:cNvPr id="494" name="Google Shape;494;g1ed57afe11d_6_308"/>
          <p:cNvSpPr txBox="1"/>
          <p:nvPr/>
        </p:nvSpPr>
        <p:spPr>
          <a:xfrm>
            <a:off x="0" y="2836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Durbin Watson Test</a:t>
            </a:r>
            <a:endParaRPr b="0" i="0" sz="1400" u="none" cap="none" strike="noStrike">
              <a:solidFill>
                <a:srgbClr val="000000"/>
              </a:solidFill>
              <a:latin typeface="Arial"/>
              <a:ea typeface="Arial"/>
              <a:cs typeface="Arial"/>
              <a:sym typeface="Arial"/>
            </a:endParaRPr>
          </a:p>
        </p:txBody>
      </p:sp>
      <p:sp>
        <p:nvSpPr>
          <p:cNvPr id="495" name="Google Shape;495;g1ed57afe11d_6_308"/>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496" name="Google Shape;496;g1ed57afe11d_6_308"/>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sp>
        <p:nvSpPr>
          <p:cNvPr id="497" name="Google Shape;497;g1ed57afe11d_6_308"/>
          <p:cNvSpPr txBox="1"/>
          <p:nvPr/>
        </p:nvSpPr>
        <p:spPr>
          <a:xfrm>
            <a:off x="226800" y="1414181"/>
            <a:ext cx="11738400" cy="1006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A2C64"/>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A2C64"/>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A2C64"/>
              </a:solidFill>
              <a:latin typeface="Calibri"/>
              <a:ea typeface="Calibri"/>
              <a:cs typeface="Calibri"/>
              <a:sym typeface="Calibri"/>
            </a:endParaRPr>
          </a:p>
        </p:txBody>
      </p:sp>
      <p:pic>
        <p:nvPicPr>
          <p:cNvPr id="498" name="Google Shape;498;g1ed57afe11d_6_308"/>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499" name="Google Shape;499;g1ed57afe11d_6_308"/>
          <p:cNvPicPr preferRelativeResize="0"/>
          <p:nvPr/>
        </p:nvPicPr>
        <p:blipFill>
          <a:blip r:embed="rId5">
            <a:alphaModFix/>
          </a:blip>
          <a:stretch>
            <a:fillRect/>
          </a:stretch>
        </p:blipFill>
        <p:spPr>
          <a:xfrm>
            <a:off x="886100" y="1778700"/>
            <a:ext cx="4236599" cy="2642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g1ed57afe11d_6_331"/>
          <p:cNvPicPr preferRelativeResize="0"/>
          <p:nvPr/>
        </p:nvPicPr>
        <p:blipFill rotWithShape="1">
          <a:blip r:embed="rId3">
            <a:alphaModFix amt="14000"/>
          </a:blip>
          <a:srcRect b="28762" l="34409" r="-10350" t="17006"/>
          <a:stretch/>
        </p:blipFill>
        <p:spPr>
          <a:xfrm>
            <a:off x="0" y="0"/>
            <a:ext cx="14123223" cy="6721826"/>
          </a:xfrm>
          <a:prstGeom prst="rect">
            <a:avLst/>
          </a:prstGeom>
          <a:noFill/>
          <a:ln>
            <a:noFill/>
          </a:ln>
        </p:spPr>
      </p:pic>
      <p:sp>
        <p:nvSpPr>
          <p:cNvPr id="506" name="Google Shape;506;g1ed57afe11d_6_331"/>
          <p:cNvSpPr txBox="1"/>
          <p:nvPr/>
        </p:nvSpPr>
        <p:spPr>
          <a:xfrm>
            <a:off x="0" y="2836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267"/>
              <a:buFont typeface="Arial"/>
              <a:buNone/>
            </a:pPr>
            <a:r>
              <a:rPr b="0" i="1" lang="en-US" sz="4267" u="none" cap="none" strike="noStrike">
                <a:solidFill>
                  <a:srgbClr val="1A2C64"/>
                </a:solidFill>
                <a:latin typeface="Calibri"/>
                <a:ea typeface="Calibri"/>
                <a:cs typeface="Calibri"/>
                <a:sym typeface="Calibri"/>
              </a:rPr>
              <a:t>Back Testing</a:t>
            </a:r>
            <a:endParaRPr b="0" baseline="30000" i="1" sz="4267" u="none" cap="none" strike="noStrike">
              <a:solidFill>
                <a:srgbClr val="1A2C64"/>
              </a:solidFill>
              <a:latin typeface="Calibri"/>
              <a:ea typeface="Calibri"/>
              <a:cs typeface="Calibri"/>
              <a:sym typeface="Calibri"/>
            </a:endParaRPr>
          </a:p>
        </p:txBody>
      </p:sp>
      <p:sp>
        <p:nvSpPr>
          <p:cNvPr id="507" name="Google Shape;507;g1ed57afe11d_6_331"/>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508" name="Google Shape;508;g1ed57afe11d_6_331"/>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sp>
        <p:nvSpPr>
          <p:cNvPr id="509" name="Google Shape;509;g1ed57afe11d_6_331"/>
          <p:cNvSpPr txBox="1"/>
          <p:nvPr/>
        </p:nvSpPr>
        <p:spPr>
          <a:xfrm>
            <a:off x="226800" y="1414181"/>
            <a:ext cx="11738400" cy="687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lang="en-US" sz="1800">
                <a:solidFill>
                  <a:srgbClr val="1A2C64"/>
                </a:solidFill>
                <a:latin typeface="Calibri"/>
                <a:ea typeface="Calibri"/>
                <a:cs typeface="Calibri"/>
                <a:sym typeface="Calibri"/>
              </a:rPr>
              <a:t>To enhance and validate our models and methodology, we will perform backtesting using an 80/20 data partitioning strategy, using 80% of the data to develop the model and 20% for validation to assess real-world applicability.</a:t>
            </a:r>
            <a:endParaRPr b="0" i="0" sz="1800" u="none" cap="none" strike="noStrike">
              <a:solidFill>
                <a:srgbClr val="1A2C64"/>
              </a:solidFill>
              <a:latin typeface="Calibri"/>
              <a:ea typeface="Calibri"/>
              <a:cs typeface="Calibri"/>
              <a:sym typeface="Calibri"/>
            </a:endParaRPr>
          </a:p>
        </p:txBody>
      </p:sp>
      <p:pic>
        <p:nvPicPr>
          <p:cNvPr id="510" name="Google Shape;510;g1ed57afe11d_6_331"/>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pic>
        <p:nvPicPr>
          <p:cNvPr id="511" name="Google Shape;511;g1ed57afe11d_6_331"/>
          <p:cNvPicPr preferRelativeResize="0"/>
          <p:nvPr/>
        </p:nvPicPr>
        <p:blipFill>
          <a:blip r:embed="rId5">
            <a:alphaModFix/>
          </a:blip>
          <a:stretch>
            <a:fillRect/>
          </a:stretch>
        </p:blipFill>
        <p:spPr>
          <a:xfrm>
            <a:off x="381000" y="2124975"/>
            <a:ext cx="3513674" cy="3928976"/>
          </a:xfrm>
          <a:prstGeom prst="rect">
            <a:avLst/>
          </a:prstGeom>
          <a:noFill/>
          <a:ln>
            <a:noFill/>
          </a:ln>
        </p:spPr>
      </p:pic>
      <p:pic>
        <p:nvPicPr>
          <p:cNvPr id="512" name="Google Shape;512;g1ed57afe11d_6_331"/>
          <p:cNvPicPr preferRelativeResize="0"/>
          <p:nvPr/>
        </p:nvPicPr>
        <p:blipFill rotWithShape="1">
          <a:blip r:embed="rId6">
            <a:alphaModFix/>
          </a:blip>
          <a:srcRect b="33351" l="0" r="0" t="0"/>
          <a:stretch/>
        </p:blipFill>
        <p:spPr>
          <a:xfrm>
            <a:off x="3993525" y="2102075"/>
            <a:ext cx="3935592" cy="3951875"/>
          </a:xfrm>
          <a:prstGeom prst="rect">
            <a:avLst/>
          </a:prstGeom>
          <a:noFill/>
          <a:ln>
            <a:noFill/>
          </a:ln>
        </p:spPr>
      </p:pic>
      <p:pic>
        <p:nvPicPr>
          <p:cNvPr id="513" name="Google Shape;513;g1ed57afe11d_6_331"/>
          <p:cNvPicPr preferRelativeResize="0"/>
          <p:nvPr/>
        </p:nvPicPr>
        <p:blipFill rotWithShape="1">
          <a:blip r:embed="rId6">
            <a:alphaModFix/>
          </a:blip>
          <a:srcRect b="0" l="0" r="0" t="66431"/>
          <a:stretch/>
        </p:blipFill>
        <p:spPr>
          <a:xfrm>
            <a:off x="8104500" y="3094275"/>
            <a:ext cx="3935599" cy="19903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g1ed57afe11d_6_352"/>
          <p:cNvPicPr preferRelativeResize="0"/>
          <p:nvPr/>
        </p:nvPicPr>
        <p:blipFill rotWithShape="1">
          <a:blip r:embed="rId3">
            <a:alphaModFix amt="7000"/>
          </a:blip>
          <a:srcRect b="0" l="0" r="0" t="0"/>
          <a:stretch/>
        </p:blipFill>
        <p:spPr>
          <a:xfrm>
            <a:off x="-785024" y="292500"/>
            <a:ext cx="13435724" cy="7053750"/>
          </a:xfrm>
          <a:prstGeom prst="rect">
            <a:avLst/>
          </a:prstGeom>
          <a:noFill/>
          <a:ln>
            <a:noFill/>
          </a:ln>
        </p:spPr>
      </p:pic>
      <p:sp>
        <p:nvSpPr>
          <p:cNvPr id="520" name="Google Shape;520;g1ed57afe11d_6_352"/>
          <p:cNvSpPr txBox="1"/>
          <p:nvPr/>
        </p:nvSpPr>
        <p:spPr>
          <a:xfrm>
            <a:off x="0" y="2129534"/>
            <a:ext cx="12192000" cy="104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167"/>
              <a:buFont typeface="Arial"/>
              <a:buNone/>
            </a:pPr>
            <a:r>
              <a:rPr b="0" i="1" lang="en-US" sz="6167" u="none" cap="none" strike="noStrike">
                <a:solidFill>
                  <a:srgbClr val="1A2C64"/>
                </a:solidFill>
                <a:latin typeface="Calibri"/>
                <a:ea typeface="Calibri"/>
                <a:cs typeface="Calibri"/>
                <a:sym typeface="Calibri"/>
              </a:rPr>
              <a:t>THANK YOU!</a:t>
            </a:r>
            <a:endParaRPr b="0" i="0" sz="3300" u="none" cap="none" strike="noStrike">
              <a:solidFill>
                <a:srgbClr val="000000"/>
              </a:solidFill>
              <a:latin typeface="Arial"/>
              <a:ea typeface="Arial"/>
              <a:cs typeface="Arial"/>
              <a:sym typeface="Arial"/>
            </a:endParaRPr>
          </a:p>
        </p:txBody>
      </p:sp>
      <p:sp>
        <p:nvSpPr>
          <p:cNvPr id="521" name="Google Shape;521;g1ed57afe11d_6_352"/>
          <p:cNvSpPr/>
          <p:nvPr/>
        </p:nvSpPr>
        <p:spPr>
          <a:xfrm>
            <a:off x="0" y="6248400"/>
            <a:ext cx="12192000" cy="609600"/>
          </a:xfrm>
          <a:prstGeom prst="rect">
            <a:avLst/>
          </a:prstGeom>
          <a:solidFill>
            <a:srgbClr val="1A2C64"/>
          </a:solidFill>
          <a:ln>
            <a:noFill/>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7CAAC"/>
              </a:solidFill>
              <a:latin typeface="Calibri"/>
              <a:ea typeface="Calibri"/>
              <a:cs typeface="Calibri"/>
              <a:sym typeface="Calibri"/>
            </a:endParaRPr>
          </a:p>
        </p:txBody>
      </p:sp>
      <p:sp>
        <p:nvSpPr>
          <p:cNvPr id="522" name="Google Shape;522;g1ed57afe11d_6_352"/>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1"/>
                </a:solidFill>
                <a:latin typeface="Calibri"/>
                <a:ea typeface="Calibri"/>
                <a:cs typeface="Calibri"/>
                <a:sym typeface="Calibri"/>
              </a:rPr>
              <a:t>‹#›</a:t>
            </a:fld>
            <a:r>
              <a:rPr b="1" i="0" lang="en-US" sz="1200" u="none" cap="none" strike="noStrike">
                <a:solidFill>
                  <a:schemeClr val="lt1"/>
                </a:solidFill>
                <a:latin typeface="Calibri"/>
                <a:ea typeface="Calibri"/>
                <a:cs typeface="Calibri"/>
                <a:sym typeface="Calibri"/>
              </a:rPr>
              <a:t> </a:t>
            </a:r>
            <a:r>
              <a:rPr b="0" i="0" lang="en-US" sz="1200" u="none" cap="none" strike="noStrike">
                <a:solidFill>
                  <a:schemeClr val="lt1"/>
                </a:solidFill>
                <a:latin typeface="Calibri"/>
                <a:ea typeface="Calibri"/>
                <a:cs typeface="Calibri"/>
                <a:sym typeface="Calibri"/>
              </a:rPr>
              <a:t>|</a:t>
            </a:r>
            <a:r>
              <a:rPr b="1" i="0" lang="en-US" sz="1200" u="none" cap="none" strike="noStrike">
                <a:solidFill>
                  <a:schemeClr val="lt1"/>
                </a:solidFill>
                <a:latin typeface="Calibri"/>
                <a:ea typeface="Calibri"/>
                <a:cs typeface="Calibri"/>
                <a:sym typeface="Calibri"/>
              </a:rPr>
              <a:t> </a:t>
            </a:r>
            <a:r>
              <a:rPr b="0" i="1" lang="en-US" sz="1200" u="none" cap="none" strike="noStrike">
                <a:solidFill>
                  <a:schemeClr val="lt1"/>
                </a:solidFill>
                <a:latin typeface="Calibri"/>
                <a:ea typeface="Calibri"/>
                <a:cs typeface="Calibri"/>
                <a:sym typeface="Calibri"/>
              </a:rPr>
              <a:t>GROUP 1</a:t>
            </a:r>
            <a:endParaRPr b="0" i="0" sz="1400" u="none" cap="none" strike="noStrike">
              <a:solidFill>
                <a:srgbClr val="000000"/>
              </a:solidFill>
              <a:latin typeface="Arial"/>
              <a:ea typeface="Arial"/>
              <a:cs typeface="Arial"/>
              <a:sym typeface="Arial"/>
            </a:endParaRPr>
          </a:p>
        </p:txBody>
      </p:sp>
      <p:pic>
        <p:nvPicPr>
          <p:cNvPr id="523" name="Google Shape;523;g1ed57afe11d_6_352"/>
          <p:cNvPicPr preferRelativeResize="0"/>
          <p:nvPr/>
        </p:nvPicPr>
        <p:blipFill rotWithShape="1">
          <a:blip r:embed="rId4">
            <a:alphaModFix/>
          </a:blip>
          <a:srcRect b="41666" l="0" r="29122" t="0"/>
          <a:stretch/>
        </p:blipFill>
        <p:spPr>
          <a:xfrm>
            <a:off x="9466239" y="6357937"/>
            <a:ext cx="2573867" cy="420017"/>
          </a:xfrm>
          <a:prstGeom prst="rect">
            <a:avLst/>
          </a:prstGeom>
          <a:noFill/>
          <a:ln>
            <a:noFill/>
          </a:ln>
        </p:spPr>
      </p:pic>
      <p:sp>
        <p:nvSpPr>
          <p:cNvPr id="524" name="Google Shape;524;g1ed57afe11d_6_352"/>
          <p:cNvSpPr txBox="1"/>
          <p:nvPr/>
        </p:nvSpPr>
        <p:spPr>
          <a:xfrm>
            <a:off x="3043988" y="3831175"/>
            <a:ext cx="5777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1A2C64"/>
                </a:solidFill>
                <a:latin typeface="Arial"/>
                <a:ea typeface="Arial"/>
                <a:cs typeface="Arial"/>
                <a:sym typeface="Arial"/>
              </a:rPr>
              <a:t>Understanding our world, one data set at a time.</a:t>
            </a:r>
            <a:endParaRPr b="0" i="0" sz="1800" u="none" cap="none" strike="noStrike">
              <a:solidFill>
                <a:srgbClr val="1A2C64"/>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NBA 2K20 Dataset</a:t>
            </a:r>
            <a:endParaRPr/>
          </a:p>
        </p:txBody>
      </p:sp>
      <p:sp>
        <p:nvSpPr>
          <p:cNvPr id="190" name="Google Shape;190;p2"/>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191" name="Google Shape;191;p2"/>
          <p:cNvSpPr txBox="1"/>
          <p:nvPr/>
        </p:nvSpPr>
        <p:spPr>
          <a:xfrm>
            <a:off x="151894" y="6357937"/>
            <a:ext cx="6781800" cy="363818"/>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sp>
        <p:nvSpPr>
          <p:cNvPr id="192" name="Google Shape;192;p2"/>
          <p:cNvSpPr txBox="1"/>
          <p:nvPr/>
        </p:nvSpPr>
        <p:spPr>
          <a:xfrm>
            <a:off x="226800" y="1120606"/>
            <a:ext cx="11738400" cy="2533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1500">
                <a:solidFill>
                  <a:srgbClr val="1A2C64"/>
                </a:solidFill>
                <a:latin typeface="Calibri"/>
                <a:ea typeface="Calibri"/>
                <a:cs typeface="Calibri"/>
                <a:sym typeface="Calibri"/>
              </a:rPr>
              <a:t>Link: </a:t>
            </a:r>
            <a:r>
              <a:rPr lang="en-US" sz="1100">
                <a:solidFill>
                  <a:srgbClr val="1A2C64"/>
                </a:solidFill>
              </a:rPr>
              <a:t>https://www.kaggle.com/datasets/isaienkov/nba2k20-player-dataset</a:t>
            </a:r>
            <a:endParaRPr sz="1200">
              <a:solidFill>
                <a:srgbClr val="374151"/>
              </a:solidFill>
              <a:latin typeface="Roboto"/>
              <a:ea typeface="Roboto"/>
              <a:cs typeface="Roboto"/>
              <a:sym typeface="Roboto"/>
            </a:endParaRPr>
          </a:p>
          <a:p>
            <a:pPr indent="-323850" lvl="0" marL="457200" rtl="0" algn="l">
              <a:lnSpc>
                <a:spcPct val="115000"/>
              </a:lnSpc>
              <a:spcBef>
                <a:spcPts val="1500"/>
              </a:spcBef>
              <a:spcAft>
                <a:spcPts val="0"/>
              </a:spcAft>
              <a:buClr>
                <a:srgbClr val="1A2C64"/>
              </a:buClr>
              <a:buSzPts val="1500"/>
              <a:buFont typeface="Calibri"/>
              <a:buChar char="●"/>
            </a:pPr>
            <a:r>
              <a:rPr lang="en-US" sz="1200">
                <a:solidFill>
                  <a:srgbClr val="374151"/>
                </a:solidFill>
                <a:latin typeface="Roboto"/>
                <a:ea typeface="Roboto"/>
                <a:cs typeface="Roboto"/>
                <a:sym typeface="Roboto"/>
              </a:rPr>
              <a:t>Source: NBA 2K20 Videogame</a:t>
            </a:r>
            <a:endParaRPr sz="1200">
              <a:solidFill>
                <a:srgbClr val="374151"/>
              </a:solidFill>
              <a:latin typeface="Roboto"/>
              <a:ea typeface="Roboto"/>
              <a:cs typeface="Roboto"/>
              <a:sym typeface="Roboto"/>
            </a:endParaRPr>
          </a:p>
          <a:p>
            <a:pPr indent="-323850" lvl="0" marL="457200" rtl="0" algn="l">
              <a:lnSpc>
                <a:spcPct val="115000"/>
              </a:lnSpc>
              <a:spcBef>
                <a:spcPts val="0"/>
              </a:spcBef>
              <a:spcAft>
                <a:spcPts val="0"/>
              </a:spcAft>
              <a:buClr>
                <a:srgbClr val="1A2C64"/>
              </a:buClr>
              <a:buSzPts val="1500"/>
              <a:buFont typeface="Calibri"/>
              <a:buChar char="●"/>
            </a:pPr>
            <a:r>
              <a:rPr lang="en-US" sz="1200">
                <a:solidFill>
                  <a:srgbClr val="374151"/>
                </a:solidFill>
                <a:latin typeface="Roboto"/>
                <a:ea typeface="Roboto"/>
                <a:cs typeface="Roboto"/>
                <a:sym typeface="Roboto"/>
              </a:rPr>
              <a:t>Geographical Coverage: N/A (The dataset covers virtual representations of players from the global NBA league.)</a:t>
            </a:r>
            <a:endParaRPr sz="1200">
              <a:solidFill>
                <a:srgbClr val="374151"/>
              </a:solidFill>
              <a:latin typeface="Roboto"/>
              <a:ea typeface="Roboto"/>
              <a:cs typeface="Roboto"/>
              <a:sym typeface="Roboto"/>
            </a:endParaRPr>
          </a:p>
          <a:p>
            <a:pPr indent="-323850" lvl="0" marL="457200" rtl="0" algn="l">
              <a:lnSpc>
                <a:spcPct val="115000"/>
              </a:lnSpc>
              <a:spcBef>
                <a:spcPts val="0"/>
              </a:spcBef>
              <a:spcAft>
                <a:spcPts val="0"/>
              </a:spcAft>
              <a:buClr>
                <a:srgbClr val="1A2C64"/>
              </a:buClr>
              <a:buSzPts val="1500"/>
              <a:buFont typeface="Calibri"/>
              <a:buChar char="●"/>
            </a:pPr>
            <a:r>
              <a:rPr lang="en-US" sz="1200">
                <a:solidFill>
                  <a:srgbClr val="374151"/>
                </a:solidFill>
                <a:latin typeface="Roboto"/>
                <a:ea typeface="Roboto"/>
                <a:cs typeface="Roboto"/>
                <a:sym typeface="Roboto"/>
              </a:rPr>
              <a:t>Timeframe: The dataset is reflective of the player statistics and attributes as captured in the 2K20 edition of the NBA 2K video game series.</a:t>
            </a:r>
            <a:endParaRPr sz="1200">
              <a:solidFill>
                <a:srgbClr val="374151"/>
              </a:solidFill>
              <a:latin typeface="Roboto"/>
              <a:ea typeface="Roboto"/>
              <a:cs typeface="Roboto"/>
              <a:sym typeface="Roboto"/>
            </a:endParaRPr>
          </a:p>
          <a:p>
            <a:pPr indent="-323850" lvl="0" marL="457200" rtl="0" algn="l">
              <a:lnSpc>
                <a:spcPct val="115000"/>
              </a:lnSpc>
              <a:spcBef>
                <a:spcPts val="0"/>
              </a:spcBef>
              <a:spcAft>
                <a:spcPts val="0"/>
              </a:spcAft>
              <a:buClr>
                <a:srgbClr val="1A2C64"/>
              </a:buClr>
              <a:buSzPts val="1500"/>
              <a:buFont typeface="Calibri"/>
              <a:buChar char="●"/>
            </a:pPr>
            <a:r>
              <a:rPr lang="en-US" sz="1200">
                <a:solidFill>
                  <a:srgbClr val="374151"/>
                </a:solidFill>
                <a:latin typeface="Roboto"/>
                <a:ea typeface="Roboto"/>
                <a:cs typeface="Roboto"/>
                <a:sym typeface="Roboto"/>
              </a:rPr>
              <a:t>Data Collection Method: The data encapsulates in-game statistics, player ratings, and attributes as designed and implemented within the NBA 2K20 videogame. The information is based on actual player performances, with potential modifications for gameplay balance.</a:t>
            </a:r>
            <a:endParaRPr sz="1200">
              <a:solidFill>
                <a:srgbClr val="374151"/>
              </a:solidFill>
              <a:latin typeface="Roboto"/>
              <a:ea typeface="Roboto"/>
              <a:cs typeface="Roboto"/>
              <a:sym typeface="Roboto"/>
            </a:endParaRPr>
          </a:p>
          <a:p>
            <a:pPr indent="-323850" lvl="0" marL="457200" rtl="0" algn="l">
              <a:lnSpc>
                <a:spcPct val="115000"/>
              </a:lnSpc>
              <a:spcBef>
                <a:spcPts val="0"/>
              </a:spcBef>
              <a:spcAft>
                <a:spcPts val="0"/>
              </a:spcAft>
              <a:buClr>
                <a:srgbClr val="1A2C64"/>
              </a:buClr>
              <a:buSzPts val="1500"/>
              <a:buFont typeface="Calibri"/>
              <a:buChar char="●"/>
            </a:pPr>
            <a:r>
              <a:rPr lang="en-US" sz="1200">
                <a:solidFill>
                  <a:srgbClr val="374151"/>
                </a:solidFill>
                <a:latin typeface="Roboto"/>
                <a:ea typeface="Roboto"/>
                <a:cs typeface="Roboto"/>
                <a:sym typeface="Roboto"/>
              </a:rPr>
              <a:t>Data Cleaning and Processing: The dataset has been prepared to ensure consistency across various attributes and to standardize player statistics for comparative analysis. Any discrepancies found in the initial data extraction from the game have been rectified to provide a clean, usable dataset for analysis.</a:t>
            </a:r>
            <a:endParaRPr sz="1200">
              <a:solidFill>
                <a:srgbClr val="374151"/>
              </a:solidFill>
              <a:latin typeface="Roboto"/>
              <a:ea typeface="Roboto"/>
              <a:cs typeface="Roboto"/>
              <a:sym typeface="Roboto"/>
            </a:endParaRPr>
          </a:p>
          <a:p>
            <a:pPr indent="-323850" lvl="0" marL="457200" rtl="0" algn="l">
              <a:lnSpc>
                <a:spcPct val="115000"/>
              </a:lnSpc>
              <a:spcBef>
                <a:spcPts val="0"/>
              </a:spcBef>
              <a:spcAft>
                <a:spcPts val="0"/>
              </a:spcAft>
              <a:buClr>
                <a:srgbClr val="1A2C64"/>
              </a:buClr>
              <a:buSzPts val="1500"/>
              <a:buFont typeface="Calibri"/>
              <a:buChar char="●"/>
            </a:pPr>
            <a:r>
              <a:t/>
            </a:r>
            <a:endParaRPr sz="1500">
              <a:solidFill>
                <a:srgbClr val="1A2C64"/>
              </a:solidFill>
              <a:latin typeface="Calibri"/>
              <a:ea typeface="Calibri"/>
              <a:cs typeface="Calibri"/>
              <a:sym typeface="Calibri"/>
            </a:endParaRPr>
          </a:p>
        </p:txBody>
      </p:sp>
      <p:sp>
        <p:nvSpPr>
          <p:cNvPr id="193" name="Google Shape;193;p2"/>
          <p:cNvSpPr txBox="1"/>
          <p:nvPr/>
        </p:nvSpPr>
        <p:spPr>
          <a:xfrm>
            <a:off x="226812" y="5682432"/>
            <a:ext cx="3073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Calibri"/>
                <a:ea typeface="Calibri"/>
                <a:cs typeface="Calibri"/>
                <a:sym typeface="Calibri"/>
              </a:rPr>
              <a:t>Image source: TimeOut</a:t>
            </a:r>
            <a:endParaRPr/>
          </a:p>
        </p:txBody>
      </p:sp>
      <p:pic>
        <p:nvPicPr>
          <p:cNvPr id="194" name="Google Shape;194;p2"/>
          <p:cNvPicPr preferRelativeResize="0"/>
          <p:nvPr/>
        </p:nvPicPr>
        <p:blipFill rotWithShape="1">
          <a:blip r:embed="rId3">
            <a:alphaModFix/>
          </a:blip>
          <a:srcRect b="41666" l="0" r="29122" t="0"/>
          <a:stretch/>
        </p:blipFill>
        <p:spPr>
          <a:xfrm>
            <a:off x="9466239" y="6357937"/>
            <a:ext cx="2573867" cy="420017"/>
          </a:xfrm>
          <a:prstGeom prst="rect">
            <a:avLst/>
          </a:prstGeom>
          <a:noFill/>
          <a:ln>
            <a:noFill/>
          </a:ln>
        </p:spPr>
      </p:pic>
      <p:pic>
        <p:nvPicPr>
          <p:cNvPr id="195" name="Google Shape;195;p2"/>
          <p:cNvPicPr preferRelativeResize="0"/>
          <p:nvPr/>
        </p:nvPicPr>
        <p:blipFill>
          <a:blip r:embed="rId4">
            <a:alphaModFix/>
          </a:blip>
          <a:stretch>
            <a:fillRect/>
          </a:stretch>
        </p:blipFill>
        <p:spPr>
          <a:xfrm>
            <a:off x="956425" y="3567451"/>
            <a:ext cx="10526244" cy="2680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ec6499e1d4_0_14"/>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Exploratory Data Analysis</a:t>
            </a:r>
            <a:endParaRPr/>
          </a:p>
        </p:txBody>
      </p:sp>
      <p:pic>
        <p:nvPicPr>
          <p:cNvPr id="202" name="Google Shape;202;g1ec6499e1d4_0_14"/>
          <p:cNvPicPr preferRelativeResize="0"/>
          <p:nvPr/>
        </p:nvPicPr>
        <p:blipFill>
          <a:blip r:embed="rId3">
            <a:alphaModFix/>
          </a:blip>
          <a:stretch>
            <a:fillRect/>
          </a:stretch>
        </p:blipFill>
        <p:spPr>
          <a:xfrm>
            <a:off x="299725" y="3047800"/>
            <a:ext cx="5992424" cy="1991150"/>
          </a:xfrm>
          <a:prstGeom prst="rect">
            <a:avLst/>
          </a:prstGeom>
          <a:noFill/>
          <a:ln>
            <a:noFill/>
          </a:ln>
        </p:spPr>
      </p:pic>
      <p:sp>
        <p:nvSpPr>
          <p:cNvPr id="203" name="Google Shape;203;g1ec6499e1d4_0_14"/>
          <p:cNvSpPr txBox="1"/>
          <p:nvPr/>
        </p:nvSpPr>
        <p:spPr>
          <a:xfrm>
            <a:off x="299713" y="1212125"/>
            <a:ext cx="1159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Using Cross-Sectional Data:</a:t>
            </a:r>
            <a:endParaRPr/>
          </a:p>
          <a:p>
            <a:pPr indent="0" lvl="0" marL="0" rtl="0" algn="l">
              <a:spcBef>
                <a:spcPts val="0"/>
              </a:spcBef>
              <a:spcAft>
                <a:spcPts val="0"/>
              </a:spcAft>
              <a:buNone/>
            </a:pPr>
            <a:r>
              <a:rPr lang="en-US"/>
              <a:t>Salary Determination: Investigate which factors contribute most significantly to a player's salary. Is it the rating, draft round, height, weight, or country of origin? Or is it a combination of these factors?</a:t>
            </a:r>
            <a:endParaRPr/>
          </a:p>
          <a:p>
            <a:pPr indent="0" lvl="0" marL="0" rtl="0" algn="l">
              <a:spcBef>
                <a:spcPts val="0"/>
              </a:spcBef>
              <a:spcAft>
                <a:spcPts val="0"/>
              </a:spcAft>
              <a:buNone/>
            </a:pPr>
            <a:r>
              <a:t/>
            </a:r>
            <a:endParaRPr/>
          </a:p>
        </p:txBody>
      </p:sp>
      <p:sp>
        <p:nvSpPr>
          <p:cNvPr id="204" name="Google Shape;204;g1ec6499e1d4_0_14"/>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205" name="Google Shape;205;g1ec6499e1d4_0_14"/>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pic>
        <p:nvPicPr>
          <p:cNvPr id="206" name="Google Shape;206;g1ec6499e1d4_0_14"/>
          <p:cNvPicPr preferRelativeResize="0"/>
          <p:nvPr/>
        </p:nvPicPr>
        <p:blipFill rotWithShape="1">
          <a:blip r:embed="rId4">
            <a:alphaModFix/>
          </a:blip>
          <a:srcRect b="41667" l="0" r="29123" t="0"/>
          <a:stretch/>
        </p:blipFill>
        <p:spPr>
          <a:xfrm>
            <a:off x="9466239" y="6357937"/>
            <a:ext cx="2573867" cy="420017"/>
          </a:xfrm>
          <a:prstGeom prst="rect">
            <a:avLst/>
          </a:prstGeom>
          <a:noFill/>
          <a:ln>
            <a:noFill/>
          </a:ln>
        </p:spPr>
      </p:pic>
      <p:pic>
        <p:nvPicPr>
          <p:cNvPr id="207" name="Google Shape;207;g1ec6499e1d4_0_14"/>
          <p:cNvPicPr preferRelativeResize="0"/>
          <p:nvPr/>
        </p:nvPicPr>
        <p:blipFill>
          <a:blip r:embed="rId5">
            <a:alphaModFix/>
          </a:blip>
          <a:stretch>
            <a:fillRect/>
          </a:stretch>
        </p:blipFill>
        <p:spPr>
          <a:xfrm>
            <a:off x="6558814" y="2258825"/>
            <a:ext cx="5333511" cy="3600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a680c165a6_0_15"/>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214" name="Google Shape;214;g2a680c165a6_0_15"/>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sp>
        <p:nvSpPr>
          <p:cNvPr id="215" name="Google Shape;215;g2a680c165a6_0_15"/>
          <p:cNvSpPr txBox="1"/>
          <p:nvPr/>
        </p:nvSpPr>
        <p:spPr>
          <a:xfrm>
            <a:off x="226812" y="5952932"/>
            <a:ext cx="3073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Calibri"/>
                <a:ea typeface="Calibri"/>
                <a:cs typeface="Calibri"/>
                <a:sym typeface="Calibri"/>
              </a:rPr>
              <a:t>Image source: MTA MAP</a:t>
            </a:r>
            <a:endParaRPr/>
          </a:p>
        </p:txBody>
      </p:sp>
      <p:pic>
        <p:nvPicPr>
          <p:cNvPr id="216" name="Google Shape;216;g2a680c165a6_0_15"/>
          <p:cNvPicPr preferRelativeResize="0"/>
          <p:nvPr/>
        </p:nvPicPr>
        <p:blipFill rotWithShape="1">
          <a:blip r:embed="rId3">
            <a:alphaModFix/>
          </a:blip>
          <a:srcRect b="41667" l="0" r="29123" t="0"/>
          <a:stretch/>
        </p:blipFill>
        <p:spPr>
          <a:xfrm>
            <a:off x="9466239" y="6357937"/>
            <a:ext cx="2573867" cy="420017"/>
          </a:xfrm>
          <a:prstGeom prst="rect">
            <a:avLst/>
          </a:prstGeom>
          <a:noFill/>
          <a:ln>
            <a:noFill/>
          </a:ln>
        </p:spPr>
      </p:pic>
      <p:sp>
        <p:nvSpPr>
          <p:cNvPr id="217" name="Google Shape;217;g2a680c165a6_0_15"/>
          <p:cNvSpPr txBox="1"/>
          <p:nvPr/>
        </p:nvSpPr>
        <p:spPr>
          <a:xfrm>
            <a:off x="242250" y="1199375"/>
            <a:ext cx="5311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Draw a heatmap of to get an idea about the correlation between variables, where the color intensity represents the strength and direction of the correlation between different variables. </a:t>
            </a:r>
            <a:endParaRPr sz="1600"/>
          </a:p>
        </p:txBody>
      </p:sp>
      <p:pic>
        <p:nvPicPr>
          <p:cNvPr id="218" name="Google Shape;218;g2a680c165a6_0_15"/>
          <p:cNvPicPr preferRelativeResize="0"/>
          <p:nvPr/>
        </p:nvPicPr>
        <p:blipFill>
          <a:blip r:embed="rId4">
            <a:alphaModFix/>
          </a:blip>
          <a:stretch>
            <a:fillRect/>
          </a:stretch>
        </p:blipFill>
        <p:spPr>
          <a:xfrm>
            <a:off x="242250" y="2661200"/>
            <a:ext cx="5311801" cy="3695525"/>
          </a:xfrm>
          <a:prstGeom prst="rect">
            <a:avLst/>
          </a:prstGeom>
          <a:noFill/>
          <a:ln>
            <a:noFill/>
          </a:ln>
        </p:spPr>
      </p:pic>
      <p:sp>
        <p:nvSpPr>
          <p:cNvPr id="219" name="Google Shape;219;g2a680c165a6_0_15"/>
          <p:cNvSpPr txBox="1"/>
          <p:nvPr/>
        </p:nvSpPr>
        <p:spPr>
          <a:xfrm>
            <a:off x="5888185" y="1445675"/>
            <a:ext cx="610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Draw barplot to see the relationship between salary and the number of years played.</a:t>
            </a:r>
            <a:endParaRPr sz="1600"/>
          </a:p>
        </p:txBody>
      </p:sp>
      <p:pic>
        <p:nvPicPr>
          <p:cNvPr id="220" name="Google Shape;220;g2a680c165a6_0_15"/>
          <p:cNvPicPr preferRelativeResize="0"/>
          <p:nvPr/>
        </p:nvPicPr>
        <p:blipFill>
          <a:blip r:embed="rId5">
            <a:alphaModFix/>
          </a:blip>
          <a:stretch>
            <a:fillRect/>
          </a:stretch>
        </p:blipFill>
        <p:spPr>
          <a:xfrm>
            <a:off x="5689075" y="2466421"/>
            <a:ext cx="6502925" cy="347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ed57afe11d_7_17"/>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OLS/WLS</a:t>
            </a:r>
            <a:endParaRPr/>
          </a:p>
        </p:txBody>
      </p:sp>
      <p:sp>
        <p:nvSpPr>
          <p:cNvPr id="227" name="Google Shape;227;g1ed57afe11d_7_17"/>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228" name="Google Shape;228;g1ed57afe11d_7_17"/>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pic>
        <p:nvPicPr>
          <p:cNvPr id="229" name="Google Shape;229;g1ed57afe11d_7_17"/>
          <p:cNvPicPr preferRelativeResize="0"/>
          <p:nvPr/>
        </p:nvPicPr>
        <p:blipFill rotWithShape="1">
          <a:blip r:embed="rId3">
            <a:alphaModFix/>
          </a:blip>
          <a:srcRect b="41667" l="0" r="29123" t="0"/>
          <a:stretch/>
        </p:blipFill>
        <p:spPr>
          <a:xfrm>
            <a:off x="9466239" y="6357937"/>
            <a:ext cx="2573867" cy="420017"/>
          </a:xfrm>
          <a:prstGeom prst="rect">
            <a:avLst/>
          </a:prstGeom>
          <a:noFill/>
          <a:ln>
            <a:noFill/>
          </a:ln>
        </p:spPr>
      </p:pic>
      <p:pic>
        <p:nvPicPr>
          <p:cNvPr id="230" name="Google Shape;230;g1ed57afe11d_7_17"/>
          <p:cNvPicPr preferRelativeResize="0"/>
          <p:nvPr/>
        </p:nvPicPr>
        <p:blipFill>
          <a:blip r:embed="rId4">
            <a:alphaModFix/>
          </a:blip>
          <a:stretch>
            <a:fillRect/>
          </a:stretch>
        </p:blipFill>
        <p:spPr>
          <a:xfrm>
            <a:off x="151900" y="1358550"/>
            <a:ext cx="5883301" cy="4353060"/>
          </a:xfrm>
          <a:prstGeom prst="rect">
            <a:avLst/>
          </a:prstGeom>
          <a:noFill/>
          <a:ln>
            <a:noFill/>
          </a:ln>
        </p:spPr>
      </p:pic>
      <p:pic>
        <p:nvPicPr>
          <p:cNvPr id="231" name="Google Shape;231;g1ed57afe11d_7_17"/>
          <p:cNvPicPr preferRelativeResize="0"/>
          <p:nvPr/>
        </p:nvPicPr>
        <p:blipFill>
          <a:blip r:embed="rId5">
            <a:alphaModFix/>
          </a:blip>
          <a:stretch>
            <a:fillRect/>
          </a:stretch>
        </p:blipFill>
        <p:spPr>
          <a:xfrm>
            <a:off x="6156800" y="1889712"/>
            <a:ext cx="5883299" cy="3821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a680c165a6_0_98"/>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Diagnostic</a:t>
            </a:r>
            <a:r>
              <a:rPr i="1" lang="en-US" sz="4267">
                <a:solidFill>
                  <a:srgbClr val="1A2C64"/>
                </a:solidFill>
                <a:latin typeface="Calibri"/>
                <a:ea typeface="Calibri"/>
                <a:cs typeface="Calibri"/>
                <a:sym typeface="Calibri"/>
              </a:rPr>
              <a:t> Test</a:t>
            </a:r>
            <a:endParaRPr/>
          </a:p>
        </p:txBody>
      </p:sp>
      <p:sp>
        <p:nvSpPr>
          <p:cNvPr id="238" name="Google Shape;238;g2a680c165a6_0_98"/>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239" name="Google Shape;239;g2a680c165a6_0_98"/>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sp>
        <p:nvSpPr>
          <p:cNvPr id="240" name="Google Shape;240;g2a680c165a6_0_98"/>
          <p:cNvSpPr txBox="1"/>
          <p:nvPr/>
        </p:nvSpPr>
        <p:spPr>
          <a:xfrm>
            <a:off x="226800" y="1191925"/>
            <a:ext cx="11738400" cy="4975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t/>
            </a:r>
            <a:endParaRPr b="1" sz="1500">
              <a:solidFill>
                <a:srgbClr val="1A2C64"/>
              </a:solidFill>
              <a:latin typeface="Calibri"/>
              <a:ea typeface="Calibri"/>
              <a:cs typeface="Calibri"/>
              <a:sym typeface="Calibri"/>
            </a:endParaRPr>
          </a:p>
          <a:p>
            <a:pPr indent="-381000" lvl="0" marL="457200" rtl="0" algn="l">
              <a:lnSpc>
                <a:spcPct val="115000"/>
              </a:lnSpc>
              <a:spcBef>
                <a:spcPts val="0"/>
              </a:spcBef>
              <a:spcAft>
                <a:spcPts val="0"/>
              </a:spcAft>
              <a:buClr>
                <a:srgbClr val="1A2C64"/>
              </a:buClr>
              <a:buSzPts val="2400"/>
              <a:buFont typeface="Calibri"/>
              <a:buAutoNum type="arabicPeriod"/>
            </a:pPr>
            <a:r>
              <a:rPr lang="en-US" sz="2400">
                <a:solidFill>
                  <a:srgbClr val="1A2C64"/>
                </a:solidFill>
                <a:latin typeface="Calibri"/>
                <a:ea typeface="Calibri"/>
                <a:cs typeface="Calibri"/>
                <a:sym typeface="Calibri"/>
              </a:rPr>
              <a:t>Normality Test</a:t>
            </a:r>
            <a:endParaRPr sz="2400">
              <a:solidFill>
                <a:srgbClr val="1A2C64"/>
              </a:solidFill>
              <a:latin typeface="Calibri"/>
              <a:ea typeface="Calibri"/>
              <a:cs typeface="Calibri"/>
              <a:sym typeface="Calibri"/>
            </a:endParaRPr>
          </a:p>
          <a:p>
            <a:pPr indent="-381000" lvl="3" marL="1828800" rtl="0" algn="l">
              <a:lnSpc>
                <a:spcPct val="115000"/>
              </a:lnSpc>
              <a:spcBef>
                <a:spcPts val="0"/>
              </a:spcBef>
              <a:spcAft>
                <a:spcPts val="0"/>
              </a:spcAft>
              <a:buClr>
                <a:srgbClr val="1A2C64"/>
              </a:buClr>
              <a:buSzPts val="2400"/>
              <a:buFont typeface="Calibri"/>
              <a:buChar char="●"/>
            </a:pPr>
            <a:r>
              <a:rPr lang="en-US" sz="2400">
                <a:solidFill>
                  <a:srgbClr val="1A2C64"/>
                </a:solidFill>
                <a:latin typeface="Calibri"/>
                <a:ea typeface="Calibri"/>
                <a:cs typeface="Calibri"/>
                <a:sym typeface="Calibri"/>
              </a:rPr>
              <a:t>Jarque Bera test</a:t>
            </a:r>
            <a:endParaRPr sz="2400">
              <a:solidFill>
                <a:srgbClr val="1A2C64"/>
              </a:solidFill>
              <a:latin typeface="Calibri"/>
              <a:ea typeface="Calibri"/>
              <a:cs typeface="Calibri"/>
              <a:sym typeface="Calibri"/>
            </a:endParaRPr>
          </a:p>
          <a:p>
            <a:pPr indent="-381000" lvl="3" marL="1828800" rtl="0" algn="l">
              <a:lnSpc>
                <a:spcPct val="115000"/>
              </a:lnSpc>
              <a:spcBef>
                <a:spcPts val="0"/>
              </a:spcBef>
              <a:spcAft>
                <a:spcPts val="0"/>
              </a:spcAft>
              <a:buClr>
                <a:srgbClr val="1A2C64"/>
              </a:buClr>
              <a:buSzPts val="2400"/>
              <a:buFont typeface="Calibri"/>
              <a:buChar char="●"/>
            </a:pPr>
            <a:r>
              <a:rPr lang="en-US" sz="2400">
                <a:solidFill>
                  <a:srgbClr val="1A2C64"/>
                </a:solidFill>
                <a:latin typeface="Calibri"/>
                <a:ea typeface="Calibri"/>
                <a:cs typeface="Calibri"/>
                <a:sym typeface="Calibri"/>
              </a:rPr>
              <a:t>QQ-Plot</a:t>
            </a:r>
            <a:endParaRPr sz="2400">
              <a:solidFill>
                <a:srgbClr val="1A2C64"/>
              </a:solidFill>
              <a:latin typeface="Calibri"/>
              <a:ea typeface="Calibri"/>
              <a:cs typeface="Calibri"/>
              <a:sym typeface="Calibri"/>
            </a:endParaRPr>
          </a:p>
          <a:p>
            <a:pPr indent="-381000" lvl="0" marL="457200" rtl="0" algn="l">
              <a:lnSpc>
                <a:spcPct val="115000"/>
              </a:lnSpc>
              <a:spcBef>
                <a:spcPts val="0"/>
              </a:spcBef>
              <a:spcAft>
                <a:spcPts val="0"/>
              </a:spcAft>
              <a:buClr>
                <a:srgbClr val="1A2C64"/>
              </a:buClr>
              <a:buSzPts val="2400"/>
              <a:buFont typeface="Calibri"/>
              <a:buAutoNum type="arabicPeriod"/>
            </a:pPr>
            <a:r>
              <a:rPr lang="en-US" sz="2400">
                <a:solidFill>
                  <a:srgbClr val="1A2C64"/>
                </a:solidFill>
                <a:latin typeface="Calibri"/>
                <a:ea typeface="Calibri"/>
                <a:cs typeface="Calibri"/>
                <a:sym typeface="Calibri"/>
              </a:rPr>
              <a:t>Autocorrelation Test</a:t>
            </a:r>
            <a:endParaRPr sz="2400">
              <a:solidFill>
                <a:srgbClr val="1A2C64"/>
              </a:solidFill>
              <a:latin typeface="Calibri"/>
              <a:ea typeface="Calibri"/>
              <a:cs typeface="Calibri"/>
              <a:sym typeface="Calibri"/>
            </a:endParaRPr>
          </a:p>
          <a:p>
            <a:pPr indent="-381000" lvl="3" marL="1828800" rtl="0" algn="l">
              <a:lnSpc>
                <a:spcPct val="115000"/>
              </a:lnSpc>
              <a:spcBef>
                <a:spcPts val="0"/>
              </a:spcBef>
              <a:spcAft>
                <a:spcPts val="0"/>
              </a:spcAft>
              <a:buClr>
                <a:srgbClr val="1A2C64"/>
              </a:buClr>
              <a:buSzPts val="2400"/>
              <a:buFont typeface="Calibri"/>
              <a:buChar char="●"/>
            </a:pPr>
            <a:r>
              <a:rPr lang="en-US" sz="2400">
                <a:solidFill>
                  <a:srgbClr val="1A2C64"/>
                </a:solidFill>
                <a:latin typeface="Calibri"/>
                <a:ea typeface="Calibri"/>
                <a:cs typeface="Calibri"/>
                <a:sym typeface="Calibri"/>
              </a:rPr>
              <a:t>Durbin-Watson Test</a:t>
            </a:r>
            <a:endParaRPr sz="2400">
              <a:solidFill>
                <a:srgbClr val="1A2C64"/>
              </a:solidFill>
              <a:latin typeface="Calibri"/>
              <a:ea typeface="Calibri"/>
              <a:cs typeface="Calibri"/>
              <a:sym typeface="Calibri"/>
            </a:endParaRPr>
          </a:p>
          <a:p>
            <a:pPr indent="-381000" lvl="0" marL="457200" rtl="0" algn="l">
              <a:lnSpc>
                <a:spcPct val="115000"/>
              </a:lnSpc>
              <a:spcBef>
                <a:spcPts val="0"/>
              </a:spcBef>
              <a:spcAft>
                <a:spcPts val="0"/>
              </a:spcAft>
              <a:buClr>
                <a:srgbClr val="1A2C64"/>
              </a:buClr>
              <a:buSzPts val="2400"/>
              <a:buFont typeface="Calibri"/>
              <a:buAutoNum type="arabicPeriod"/>
            </a:pPr>
            <a:r>
              <a:rPr lang="en-US" sz="2400">
                <a:solidFill>
                  <a:srgbClr val="1A2C64"/>
                </a:solidFill>
                <a:latin typeface="Calibri"/>
                <a:ea typeface="Calibri"/>
                <a:cs typeface="Calibri"/>
                <a:sym typeface="Calibri"/>
              </a:rPr>
              <a:t>Homoscedasticity Test</a:t>
            </a:r>
            <a:endParaRPr sz="2400">
              <a:solidFill>
                <a:srgbClr val="1A2C64"/>
              </a:solidFill>
              <a:latin typeface="Calibri"/>
              <a:ea typeface="Calibri"/>
              <a:cs typeface="Calibri"/>
              <a:sym typeface="Calibri"/>
            </a:endParaRPr>
          </a:p>
          <a:p>
            <a:pPr indent="-381000" lvl="3" marL="1828800" rtl="0" algn="l">
              <a:lnSpc>
                <a:spcPct val="115000"/>
              </a:lnSpc>
              <a:spcBef>
                <a:spcPts val="0"/>
              </a:spcBef>
              <a:spcAft>
                <a:spcPts val="0"/>
              </a:spcAft>
              <a:buClr>
                <a:srgbClr val="1A2C64"/>
              </a:buClr>
              <a:buSzPts val="2400"/>
              <a:buFont typeface="Calibri"/>
              <a:buChar char="●"/>
            </a:pPr>
            <a:r>
              <a:rPr lang="en-US" sz="2400">
                <a:solidFill>
                  <a:srgbClr val="1A2C64"/>
                </a:solidFill>
                <a:latin typeface="Calibri"/>
                <a:ea typeface="Calibri"/>
                <a:cs typeface="Calibri"/>
                <a:sym typeface="Calibri"/>
              </a:rPr>
              <a:t>Residuals plot</a:t>
            </a:r>
            <a:endParaRPr sz="2400">
              <a:solidFill>
                <a:srgbClr val="1A2C64"/>
              </a:solidFill>
              <a:latin typeface="Calibri"/>
              <a:ea typeface="Calibri"/>
              <a:cs typeface="Calibri"/>
              <a:sym typeface="Calibri"/>
            </a:endParaRPr>
          </a:p>
          <a:p>
            <a:pPr indent="-381000" lvl="3" marL="1828800" rtl="0" algn="l">
              <a:lnSpc>
                <a:spcPct val="115000"/>
              </a:lnSpc>
              <a:spcBef>
                <a:spcPts val="0"/>
              </a:spcBef>
              <a:spcAft>
                <a:spcPts val="0"/>
              </a:spcAft>
              <a:buClr>
                <a:srgbClr val="1A2C64"/>
              </a:buClr>
              <a:buSzPts val="2400"/>
              <a:buFont typeface="Calibri"/>
              <a:buChar char="●"/>
            </a:pPr>
            <a:r>
              <a:rPr lang="en-US" sz="2400">
                <a:solidFill>
                  <a:srgbClr val="1A2C64"/>
                </a:solidFill>
                <a:latin typeface="Calibri"/>
                <a:ea typeface="Calibri"/>
                <a:cs typeface="Calibri"/>
                <a:sym typeface="Calibri"/>
              </a:rPr>
              <a:t>Variable Transformation</a:t>
            </a:r>
            <a:endParaRPr sz="2400">
              <a:solidFill>
                <a:srgbClr val="1A2C64"/>
              </a:solidFill>
              <a:latin typeface="Calibri"/>
              <a:ea typeface="Calibri"/>
              <a:cs typeface="Calibri"/>
              <a:sym typeface="Calibri"/>
            </a:endParaRPr>
          </a:p>
          <a:p>
            <a:pPr indent="-381000" lvl="0" marL="457200" rtl="0" algn="l">
              <a:lnSpc>
                <a:spcPct val="115000"/>
              </a:lnSpc>
              <a:spcBef>
                <a:spcPts val="0"/>
              </a:spcBef>
              <a:spcAft>
                <a:spcPts val="0"/>
              </a:spcAft>
              <a:buClr>
                <a:srgbClr val="1A2C64"/>
              </a:buClr>
              <a:buSzPts val="2400"/>
              <a:buFont typeface="Calibri"/>
              <a:buAutoNum type="arabicPeriod"/>
            </a:pPr>
            <a:r>
              <a:rPr lang="en-US" sz="2400">
                <a:solidFill>
                  <a:srgbClr val="1A2C64"/>
                </a:solidFill>
                <a:latin typeface="Calibri"/>
                <a:ea typeface="Calibri"/>
                <a:cs typeface="Calibri"/>
                <a:sym typeface="Calibri"/>
              </a:rPr>
              <a:t>Multicollinearity Test		</a:t>
            </a:r>
            <a:endParaRPr sz="2400">
              <a:solidFill>
                <a:srgbClr val="1A2C64"/>
              </a:solidFill>
              <a:latin typeface="Calibri"/>
              <a:ea typeface="Calibri"/>
              <a:cs typeface="Calibri"/>
              <a:sym typeface="Calibri"/>
            </a:endParaRPr>
          </a:p>
          <a:p>
            <a:pPr indent="-381000" lvl="0" marL="1828800" rtl="0" algn="l">
              <a:lnSpc>
                <a:spcPct val="115000"/>
              </a:lnSpc>
              <a:spcBef>
                <a:spcPts val="0"/>
              </a:spcBef>
              <a:spcAft>
                <a:spcPts val="0"/>
              </a:spcAft>
              <a:buClr>
                <a:srgbClr val="1A2C64"/>
              </a:buClr>
              <a:buSzPts val="2400"/>
              <a:buFont typeface="Calibri"/>
              <a:buChar char="●"/>
            </a:pPr>
            <a:r>
              <a:rPr lang="en-US" sz="2400">
                <a:solidFill>
                  <a:srgbClr val="1A2C64"/>
                </a:solidFill>
                <a:latin typeface="Calibri"/>
                <a:ea typeface="Calibri"/>
                <a:cs typeface="Calibri"/>
                <a:sym typeface="Calibri"/>
              </a:rPr>
              <a:t>VIF</a:t>
            </a:r>
            <a:endParaRPr sz="2400">
              <a:solidFill>
                <a:srgbClr val="1A2C64"/>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1A2C64"/>
              </a:solidFill>
              <a:latin typeface="Calibri"/>
              <a:ea typeface="Calibri"/>
              <a:cs typeface="Calibri"/>
              <a:sym typeface="Calibri"/>
            </a:endParaRPr>
          </a:p>
        </p:txBody>
      </p:sp>
      <p:pic>
        <p:nvPicPr>
          <p:cNvPr id="241" name="Google Shape;241;g2a680c165a6_0_98"/>
          <p:cNvPicPr preferRelativeResize="0"/>
          <p:nvPr/>
        </p:nvPicPr>
        <p:blipFill rotWithShape="1">
          <a:blip r:embed="rId3">
            <a:alphaModFix/>
          </a:blip>
          <a:srcRect b="41667" l="0" r="29123" t="0"/>
          <a:stretch/>
        </p:blipFill>
        <p:spPr>
          <a:xfrm>
            <a:off x="9466239" y="6357937"/>
            <a:ext cx="2573867" cy="4200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a680c165a6_0_108"/>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Normality Test</a:t>
            </a:r>
            <a:endParaRPr/>
          </a:p>
        </p:txBody>
      </p:sp>
      <p:sp>
        <p:nvSpPr>
          <p:cNvPr id="248" name="Google Shape;248;g2a680c165a6_0_108"/>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249" name="Google Shape;249;g2a680c165a6_0_108"/>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sp>
        <p:nvSpPr>
          <p:cNvPr id="250" name="Google Shape;250;g2a680c165a6_0_108"/>
          <p:cNvSpPr txBox="1"/>
          <p:nvPr/>
        </p:nvSpPr>
        <p:spPr>
          <a:xfrm>
            <a:off x="226800" y="1191925"/>
            <a:ext cx="11738400" cy="1933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t/>
            </a:r>
            <a:endParaRPr b="1" sz="1500">
              <a:solidFill>
                <a:srgbClr val="1A2C64"/>
              </a:solidFill>
              <a:latin typeface="Calibri"/>
              <a:ea typeface="Calibri"/>
              <a:cs typeface="Calibri"/>
              <a:sym typeface="Calibri"/>
            </a:endParaRPr>
          </a:p>
          <a:p>
            <a:pPr indent="-374650" lvl="0" marL="457200" rtl="0" algn="l">
              <a:lnSpc>
                <a:spcPct val="115000"/>
              </a:lnSpc>
              <a:spcBef>
                <a:spcPts val="0"/>
              </a:spcBef>
              <a:spcAft>
                <a:spcPts val="0"/>
              </a:spcAft>
              <a:buClr>
                <a:srgbClr val="1A2C64"/>
              </a:buClr>
              <a:buSzPts val="2300"/>
              <a:buFont typeface="Calibri"/>
              <a:buChar char="●"/>
            </a:pPr>
            <a:r>
              <a:rPr lang="en-US" sz="2300">
                <a:solidFill>
                  <a:srgbClr val="1A2C64"/>
                </a:solidFill>
                <a:latin typeface="Calibri"/>
                <a:ea typeface="Calibri"/>
                <a:cs typeface="Calibri"/>
                <a:sym typeface="Calibri"/>
              </a:rPr>
              <a:t>We perform the normality test to check if the residuals deviates from a normal distribution.</a:t>
            </a:r>
            <a:endParaRPr sz="2300">
              <a:solidFill>
                <a:srgbClr val="1A2C64"/>
              </a:solidFill>
              <a:latin typeface="Calibri"/>
              <a:ea typeface="Calibri"/>
              <a:cs typeface="Calibri"/>
              <a:sym typeface="Calibri"/>
            </a:endParaRPr>
          </a:p>
          <a:p>
            <a:pPr indent="-374650" lvl="0" marL="457200" rtl="0" algn="l">
              <a:lnSpc>
                <a:spcPct val="115000"/>
              </a:lnSpc>
              <a:spcBef>
                <a:spcPts val="0"/>
              </a:spcBef>
              <a:spcAft>
                <a:spcPts val="0"/>
              </a:spcAft>
              <a:buClr>
                <a:srgbClr val="1A2C64"/>
              </a:buClr>
              <a:buSzPts val="2300"/>
              <a:buFont typeface="Calibri"/>
              <a:buChar char="●"/>
            </a:pPr>
            <a:r>
              <a:rPr lang="en-US" sz="2300">
                <a:solidFill>
                  <a:srgbClr val="1A2C64"/>
                </a:solidFill>
                <a:latin typeface="Calibri"/>
                <a:ea typeface="Calibri"/>
                <a:cs typeface="Calibri"/>
                <a:sym typeface="Calibri"/>
              </a:rPr>
              <a:t>First, we draw the QQ-Plot to see whether residuals follows a normal distribution </a:t>
            </a:r>
            <a:endParaRPr sz="2300">
              <a:solidFill>
                <a:srgbClr val="1A2C64"/>
              </a:solidFill>
              <a:latin typeface="Calibri"/>
              <a:ea typeface="Calibri"/>
              <a:cs typeface="Calibri"/>
              <a:sym typeface="Calibri"/>
            </a:endParaRPr>
          </a:p>
          <a:p>
            <a:pPr indent="-374650" lvl="0" marL="457200" rtl="0" algn="l">
              <a:lnSpc>
                <a:spcPct val="115000"/>
              </a:lnSpc>
              <a:spcBef>
                <a:spcPts val="0"/>
              </a:spcBef>
              <a:spcAft>
                <a:spcPts val="0"/>
              </a:spcAft>
              <a:buClr>
                <a:srgbClr val="1A2C64"/>
              </a:buClr>
              <a:buSzPts val="2300"/>
              <a:buFont typeface="Calibri"/>
              <a:buChar char="●"/>
            </a:pPr>
            <a:r>
              <a:rPr lang="en-US" sz="2300">
                <a:solidFill>
                  <a:srgbClr val="1A2C64"/>
                </a:solidFill>
                <a:latin typeface="Calibri"/>
                <a:ea typeface="Calibri"/>
                <a:cs typeface="Calibri"/>
                <a:sym typeface="Calibri"/>
              </a:rPr>
              <a:t>Second, we perform J-B test to determine whether or not the sample data have skewness and kurtosis that follows a normal distribution</a:t>
            </a:r>
            <a:endParaRPr sz="2300">
              <a:solidFill>
                <a:srgbClr val="1A2C64"/>
              </a:solidFill>
              <a:latin typeface="Calibri"/>
              <a:ea typeface="Calibri"/>
              <a:cs typeface="Calibri"/>
              <a:sym typeface="Calibri"/>
            </a:endParaRPr>
          </a:p>
        </p:txBody>
      </p:sp>
      <p:sp>
        <p:nvSpPr>
          <p:cNvPr id="251" name="Google Shape;251;g2a680c165a6_0_108"/>
          <p:cNvSpPr txBox="1"/>
          <p:nvPr/>
        </p:nvSpPr>
        <p:spPr>
          <a:xfrm>
            <a:off x="226812" y="5952932"/>
            <a:ext cx="3073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Calibri"/>
                <a:ea typeface="Calibri"/>
                <a:cs typeface="Calibri"/>
                <a:sym typeface="Calibri"/>
              </a:rPr>
              <a:t>Image source: MTA MAP</a:t>
            </a:r>
            <a:endParaRPr/>
          </a:p>
        </p:txBody>
      </p:sp>
      <p:pic>
        <p:nvPicPr>
          <p:cNvPr id="252" name="Google Shape;252;g2a680c165a6_0_108"/>
          <p:cNvPicPr preferRelativeResize="0"/>
          <p:nvPr/>
        </p:nvPicPr>
        <p:blipFill rotWithShape="1">
          <a:blip r:embed="rId3">
            <a:alphaModFix/>
          </a:blip>
          <a:srcRect b="41667" l="0" r="29123" t="0"/>
          <a:stretch/>
        </p:blipFill>
        <p:spPr>
          <a:xfrm>
            <a:off x="9466239" y="6357937"/>
            <a:ext cx="2573867" cy="420017"/>
          </a:xfrm>
          <a:prstGeom prst="rect">
            <a:avLst/>
          </a:prstGeom>
          <a:noFill/>
          <a:ln>
            <a:noFill/>
          </a:ln>
        </p:spPr>
      </p:pic>
      <p:pic>
        <p:nvPicPr>
          <p:cNvPr id="253" name="Google Shape;253;g2a680c165a6_0_108"/>
          <p:cNvPicPr preferRelativeResize="0"/>
          <p:nvPr/>
        </p:nvPicPr>
        <p:blipFill>
          <a:blip r:embed="rId4">
            <a:alphaModFix/>
          </a:blip>
          <a:stretch>
            <a:fillRect/>
          </a:stretch>
        </p:blipFill>
        <p:spPr>
          <a:xfrm>
            <a:off x="1647325" y="3215050"/>
            <a:ext cx="3790950" cy="2647950"/>
          </a:xfrm>
          <a:prstGeom prst="rect">
            <a:avLst/>
          </a:prstGeom>
          <a:noFill/>
          <a:ln>
            <a:noFill/>
          </a:ln>
        </p:spPr>
      </p:pic>
      <p:sp>
        <p:nvSpPr>
          <p:cNvPr id="254" name="Google Shape;254;g2a680c165a6_0_108"/>
          <p:cNvSpPr txBox="1"/>
          <p:nvPr/>
        </p:nvSpPr>
        <p:spPr>
          <a:xfrm>
            <a:off x="6611975" y="3588200"/>
            <a:ext cx="4969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Jarque-Bera Test Results: </a:t>
            </a:r>
            <a:endParaRPr sz="2200"/>
          </a:p>
          <a:p>
            <a:pPr indent="0" lvl="0" marL="0" rtl="0" algn="l">
              <a:spcBef>
                <a:spcPts val="0"/>
              </a:spcBef>
              <a:spcAft>
                <a:spcPts val="0"/>
              </a:spcAft>
              <a:buNone/>
            </a:pPr>
            <a:r>
              <a:rPr lang="en-US" sz="2200"/>
              <a:t>JB statistic: 233.4759839432968 p-value: </a:t>
            </a:r>
            <a:r>
              <a:rPr lang="en-US" sz="2200">
                <a:solidFill>
                  <a:schemeClr val="dk1"/>
                </a:solidFill>
                <a:highlight>
                  <a:srgbClr val="FFFFFF"/>
                </a:highlight>
              </a:rPr>
              <a:t>0.0000000002</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a680c165a6_0_72"/>
          <p:cNvSpPr txBox="1"/>
          <p:nvPr/>
        </p:nvSpPr>
        <p:spPr>
          <a:xfrm>
            <a:off x="0" y="296334"/>
            <a:ext cx="12192000" cy="74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4267">
                <a:solidFill>
                  <a:srgbClr val="1A2C64"/>
                </a:solidFill>
                <a:latin typeface="Calibri"/>
                <a:ea typeface="Calibri"/>
                <a:cs typeface="Calibri"/>
                <a:sym typeface="Calibri"/>
              </a:rPr>
              <a:t>Autocorrelation Test</a:t>
            </a:r>
            <a:endParaRPr/>
          </a:p>
        </p:txBody>
      </p:sp>
      <p:sp>
        <p:nvSpPr>
          <p:cNvPr id="261" name="Google Shape;261;g2a680c165a6_0_72"/>
          <p:cNvSpPr/>
          <p:nvPr/>
        </p:nvSpPr>
        <p:spPr>
          <a:xfrm>
            <a:off x="0" y="6248400"/>
            <a:ext cx="12192000" cy="609600"/>
          </a:xfrm>
          <a:prstGeom prst="rect">
            <a:avLst/>
          </a:prstGeom>
          <a:solidFill>
            <a:srgbClr val="1A2C64"/>
          </a:solidFill>
          <a:ln>
            <a:noFill/>
          </a:ln>
          <a:effectLst>
            <a:outerShdw blurRad="40000" rotWithShape="0" dir="5400000" dist="23000">
              <a:srgbClr val="80808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7CAAC"/>
              </a:solidFill>
              <a:latin typeface="Calibri"/>
              <a:ea typeface="Calibri"/>
              <a:cs typeface="Calibri"/>
              <a:sym typeface="Calibri"/>
            </a:endParaRPr>
          </a:p>
        </p:txBody>
      </p:sp>
      <p:sp>
        <p:nvSpPr>
          <p:cNvPr id="262" name="Google Shape;262;g2a680c165a6_0_72"/>
          <p:cNvSpPr txBox="1"/>
          <p:nvPr/>
        </p:nvSpPr>
        <p:spPr>
          <a:xfrm>
            <a:off x="151894" y="6357937"/>
            <a:ext cx="6781800" cy="363900"/>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fld id="{00000000-1234-1234-1234-123412341234}" type="slidenum">
              <a:rPr b="1" lang="en-US" sz="1200">
                <a:solidFill>
                  <a:schemeClr val="lt1"/>
                </a:solidFill>
                <a:latin typeface="Calibri"/>
                <a:ea typeface="Calibri"/>
                <a:cs typeface="Calibri"/>
                <a:sym typeface="Calibri"/>
              </a:rPr>
              <a:t>‹#›</a:t>
            </a:fld>
            <a:r>
              <a:rPr b="1" lang="en-US" sz="12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a:t>
            </a:r>
            <a:r>
              <a:rPr b="1" lang="en-US" sz="1200">
                <a:solidFill>
                  <a:schemeClr val="lt1"/>
                </a:solidFill>
                <a:latin typeface="Calibri"/>
                <a:ea typeface="Calibri"/>
                <a:cs typeface="Calibri"/>
                <a:sym typeface="Calibri"/>
              </a:rPr>
              <a:t> </a:t>
            </a:r>
            <a:r>
              <a:rPr i="1" lang="en-US" sz="1200">
                <a:solidFill>
                  <a:schemeClr val="lt1"/>
                </a:solidFill>
                <a:latin typeface="Calibri"/>
                <a:ea typeface="Calibri"/>
                <a:cs typeface="Calibri"/>
                <a:sym typeface="Calibri"/>
              </a:rPr>
              <a:t>GROUP 1</a:t>
            </a:r>
            <a:endParaRPr/>
          </a:p>
        </p:txBody>
      </p:sp>
      <p:sp>
        <p:nvSpPr>
          <p:cNvPr id="263" name="Google Shape;263;g2a680c165a6_0_72"/>
          <p:cNvSpPr txBox="1"/>
          <p:nvPr/>
        </p:nvSpPr>
        <p:spPr>
          <a:xfrm>
            <a:off x="226800" y="1191925"/>
            <a:ext cx="11738400" cy="4228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t/>
            </a:r>
            <a:endParaRPr b="1" sz="1800">
              <a:solidFill>
                <a:srgbClr val="1A2C64"/>
              </a:solidFill>
              <a:latin typeface="Calibri"/>
              <a:ea typeface="Calibri"/>
              <a:cs typeface="Calibri"/>
              <a:sym typeface="Calibri"/>
            </a:endParaRPr>
          </a:p>
          <a:p>
            <a:pPr indent="-355600" lvl="0" marL="457200" rtl="0" algn="l">
              <a:lnSpc>
                <a:spcPct val="115000"/>
              </a:lnSpc>
              <a:spcBef>
                <a:spcPts val="0"/>
              </a:spcBef>
              <a:spcAft>
                <a:spcPts val="0"/>
              </a:spcAft>
              <a:buClr>
                <a:srgbClr val="1A2C64"/>
              </a:buClr>
              <a:buSzPts val="2000"/>
              <a:buFont typeface="Calibri"/>
              <a:buChar char="●"/>
            </a:pPr>
            <a:r>
              <a:rPr lang="en-US" sz="2000">
                <a:solidFill>
                  <a:srgbClr val="1A2C64"/>
                </a:solidFill>
                <a:latin typeface="Calibri"/>
                <a:ea typeface="Calibri"/>
                <a:cs typeface="Calibri"/>
                <a:sym typeface="Calibri"/>
              </a:rPr>
              <a:t>Durbin-Watson Test</a:t>
            </a:r>
            <a:endParaRPr sz="2000">
              <a:solidFill>
                <a:srgbClr val="1A2C64"/>
              </a:solidFill>
              <a:latin typeface="Calibri"/>
              <a:ea typeface="Calibri"/>
              <a:cs typeface="Calibri"/>
              <a:sym typeface="Calibri"/>
            </a:endParaRPr>
          </a:p>
          <a:p>
            <a:pPr indent="-355600" lvl="0" marL="457200" rtl="0" algn="l">
              <a:lnSpc>
                <a:spcPct val="175000"/>
              </a:lnSpc>
              <a:spcBef>
                <a:spcPts val="0"/>
              </a:spcBef>
              <a:spcAft>
                <a:spcPts val="0"/>
              </a:spcAft>
              <a:buClr>
                <a:srgbClr val="1A2C64"/>
              </a:buClr>
              <a:buSzPts val="2000"/>
              <a:buFont typeface="Calibri"/>
              <a:buChar char="●"/>
            </a:pPr>
            <a:r>
              <a:rPr lang="en-US" sz="2000">
                <a:solidFill>
                  <a:srgbClr val="0F0F0F"/>
                </a:solidFill>
                <a:latin typeface="Calibri"/>
                <a:ea typeface="Calibri"/>
                <a:cs typeface="Calibri"/>
                <a:sym typeface="Calibri"/>
              </a:rPr>
              <a:t>The Durbin-Watson statistic is a test for autocorrelation in the residuals from a statistical regression analysis. The Durbin-Watson statistic will always have a value between 0 and 4. </a:t>
            </a:r>
            <a:endParaRPr sz="2000">
              <a:solidFill>
                <a:srgbClr val="0F0F0F"/>
              </a:solidFill>
              <a:latin typeface="Calibri"/>
              <a:ea typeface="Calibri"/>
              <a:cs typeface="Calibri"/>
              <a:sym typeface="Calibri"/>
            </a:endParaRPr>
          </a:p>
          <a:p>
            <a:pPr indent="-355600" lvl="0" marL="457200" rtl="0" algn="l">
              <a:lnSpc>
                <a:spcPct val="175000"/>
              </a:lnSpc>
              <a:spcBef>
                <a:spcPts val="0"/>
              </a:spcBef>
              <a:spcAft>
                <a:spcPts val="0"/>
              </a:spcAft>
              <a:buClr>
                <a:srgbClr val="1A2C64"/>
              </a:buClr>
              <a:buSzPts val="2000"/>
              <a:buFont typeface="Calibri"/>
              <a:buChar char="●"/>
            </a:pPr>
            <a:r>
              <a:rPr lang="en-US" sz="2000">
                <a:solidFill>
                  <a:srgbClr val="0F0F0F"/>
                </a:solidFill>
                <a:latin typeface="Calibri"/>
                <a:ea typeface="Calibri"/>
                <a:cs typeface="Calibri"/>
                <a:sym typeface="Calibri"/>
              </a:rPr>
              <a:t>The Durbin-Watson statistic for the OLS regression model's residuals is approximately</a:t>
            </a:r>
            <a:r>
              <a:rPr b="1" lang="en-US" sz="2000">
                <a:solidFill>
                  <a:srgbClr val="0F0F0F"/>
                </a:solidFill>
                <a:latin typeface="Calibri"/>
                <a:ea typeface="Calibri"/>
                <a:cs typeface="Calibri"/>
                <a:sym typeface="Calibri"/>
              </a:rPr>
              <a:t> 1.85</a:t>
            </a:r>
            <a:r>
              <a:rPr lang="en-US" sz="2000">
                <a:solidFill>
                  <a:srgbClr val="0F0F0F"/>
                </a:solidFill>
                <a:latin typeface="Calibri"/>
                <a:ea typeface="Calibri"/>
                <a:cs typeface="Calibri"/>
                <a:sym typeface="Calibri"/>
              </a:rPr>
              <a:t>. This value is close to 2, which suggests that there is no strong evidence of autocorrelation in the residuals of the model. Therefore, based on this test, autocorrelation does not appear to be a concern for the regression analysis conducted on the data.</a:t>
            </a:r>
            <a:endParaRPr sz="2000">
              <a:solidFill>
                <a:srgbClr val="0F0F0F"/>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500">
              <a:solidFill>
                <a:srgbClr val="1A2C64"/>
              </a:solidFill>
              <a:latin typeface="Calibri"/>
              <a:ea typeface="Calibri"/>
              <a:cs typeface="Calibri"/>
              <a:sym typeface="Calibri"/>
            </a:endParaRPr>
          </a:p>
        </p:txBody>
      </p:sp>
      <p:sp>
        <p:nvSpPr>
          <p:cNvPr id="264" name="Google Shape;264;g2a680c165a6_0_72"/>
          <p:cNvSpPr txBox="1"/>
          <p:nvPr/>
        </p:nvSpPr>
        <p:spPr>
          <a:xfrm>
            <a:off x="226812" y="5952932"/>
            <a:ext cx="3073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Calibri"/>
                <a:ea typeface="Calibri"/>
                <a:cs typeface="Calibri"/>
                <a:sym typeface="Calibri"/>
              </a:rPr>
              <a:t>Image source: MTA MAP</a:t>
            </a:r>
            <a:endParaRPr/>
          </a:p>
        </p:txBody>
      </p:sp>
      <p:pic>
        <p:nvPicPr>
          <p:cNvPr id="265" name="Google Shape;265;g2a680c165a6_0_72"/>
          <p:cNvPicPr preferRelativeResize="0"/>
          <p:nvPr/>
        </p:nvPicPr>
        <p:blipFill rotWithShape="1">
          <a:blip r:embed="rId3">
            <a:alphaModFix/>
          </a:blip>
          <a:srcRect b="41667" l="0" r="29123" t="0"/>
          <a:stretch/>
        </p:blipFill>
        <p:spPr>
          <a:xfrm>
            <a:off x="9466239" y="6357937"/>
            <a:ext cx="2573867" cy="4200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2023-09-27T21:11:54Z</dcterms:created>
  <dc:creator>Microsoft Office User</dc:creator>
</cp:coreProperties>
</file>